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9" r:id="rId1"/>
  </p:sldMasterIdLst>
  <p:notesMasterIdLst>
    <p:notesMasterId r:id="rId48"/>
  </p:notesMasterIdLst>
  <p:handoutMasterIdLst>
    <p:handoutMasterId r:id="rId49"/>
  </p:handoutMasterIdLst>
  <p:sldIdLst>
    <p:sldId id="906" r:id="rId2"/>
    <p:sldId id="981" r:id="rId3"/>
    <p:sldId id="900" r:id="rId4"/>
    <p:sldId id="915" r:id="rId5"/>
    <p:sldId id="920" r:id="rId6"/>
    <p:sldId id="958" r:id="rId7"/>
    <p:sldId id="959" r:id="rId8"/>
    <p:sldId id="960" r:id="rId9"/>
    <p:sldId id="961" r:id="rId10"/>
    <p:sldId id="933" r:id="rId11"/>
    <p:sldId id="927" r:id="rId12"/>
    <p:sldId id="962" r:id="rId13"/>
    <p:sldId id="941" r:id="rId14"/>
    <p:sldId id="899" r:id="rId15"/>
    <p:sldId id="964" r:id="rId16"/>
    <p:sldId id="965" r:id="rId17"/>
    <p:sldId id="966" r:id="rId18"/>
    <p:sldId id="967" r:id="rId19"/>
    <p:sldId id="968" r:id="rId20"/>
    <p:sldId id="969" r:id="rId21"/>
    <p:sldId id="970" r:id="rId22"/>
    <p:sldId id="971" r:id="rId23"/>
    <p:sldId id="972" r:id="rId24"/>
    <p:sldId id="973" r:id="rId25"/>
    <p:sldId id="974" r:id="rId26"/>
    <p:sldId id="975" r:id="rId27"/>
    <p:sldId id="976" r:id="rId28"/>
    <p:sldId id="942" r:id="rId29"/>
    <p:sldId id="943" r:id="rId30"/>
    <p:sldId id="884" r:id="rId31"/>
    <p:sldId id="909" r:id="rId32"/>
    <p:sldId id="893" r:id="rId33"/>
    <p:sldId id="894" r:id="rId34"/>
    <p:sldId id="895" r:id="rId35"/>
    <p:sldId id="956" r:id="rId36"/>
    <p:sldId id="977" r:id="rId37"/>
    <p:sldId id="886" r:id="rId38"/>
    <p:sldId id="978" r:id="rId39"/>
    <p:sldId id="921" r:id="rId40"/>
    <p:sldId id="910" r:id="rId41"/>
    <p:sldId id="911" r:id="rId42"/>
    <p:sldId id="955" r:id="rId43"/>
    <p:sldId id="953" r:id="rId44"/>
    <p:sldId id="954" r:id="rId45"/>
    <p:sldId id="980" r:id="rId46"/>
    <p:sldId id="979" r:id="rId47"/>
  </p:sldIdLst>
  <p:sldSz cx="9144000" cy="6858000" type="screen4x3"/>
  <p:notesSz cx="7099300" cy="10234613"/>
  <p:custDataLst>
    <p:tags r:id="rId50"/>
  </p:custDataLst>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E4E4E4"/>
    <a:srgbClr val="FF0066"/>
    <a:srgbClr val="0066CC"/>
    <a:srgbClr val="FF3399"/>
    <a:srgbClr val="FF3300"/>
    <a:srgbClr val="FF9933"/>
    <a:srgbClr val="FF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1888" autoAdjust="0"/>
    <p:restoredTop sz="79059" autoAdjust="0"/>
  </p:normalViewPr>
  <p:slideViewPr>
    <p:cSldViewPr>
      <p:cViewPr varScale="1">
        <p:scale>
          <a:sx n="74" d="100"/>
          <a:sy n="74" d="100"/>
        </p:scale>
        <p:origin x="-1104" y="-102"/>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presProps" Target="presProps.xml"/></Relationships>
</file>

<file path=ppt/_rels/viewProps.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slide" Target="slides/slide3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2.vml.rels><?xml version="1.0" encoding="UTF-8" standalone="yes"?>
<Relationships xmlns="http://schemas.openxmlformats.org/package/2006/relationships"><Relationship Id="rId1" Type="http://schemas.openxmlformats.org/officeDocument/2006/relationships/image" Target="../media/image3.png"/></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png"/></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1"/>
            <a:ext cx="3077138" cy="511731"/>
          </a:xfrm>
          <a:prstGeom prst="rect">
            <a:avLst/>
          </a:prstGeom>
        </p:spPr>
        <p:txBody>
          <a:bodyPr vert="horz" lIns="95492" tIns="47746" rIns="95492" bIns="47746" rtlCol="0"/>
          <a:lstStyle>
            <a:lvl1pPr algn="l">
              <a:defRPr sz="1200"/>
            </a:lvl1pPr>
          </a:lstStyle>
          <a:p>
            <a:pPr>
              <a:defRPr/>
            </a:pPr>
            <a:endParaRPr lang="en-US"/>
          </a:p>
        </p:txBody>
      </p:sp>
      <p:sp>
        <p:nvSpPr>
          <p:cNvPr id="3" name="Date Placeholder 2"/>
          <p:cNvSpPr>
            <a:spLocks noGrp="1"/>
          </p:cNvSpPr>
          <p:nvPr>
            <p:ph type="dt" sz="quarter" idx="1"/>
          </p:nvPr>
        </p:nvSpPr>
        <p:spPr>
          <a:xfrm>
            <a:off x="4020506" y="1"/>
            <a:ext cx="3077138" cy="511731"/>
          </a:xfrm>
          <a:prstGeom prst="rect">
            <a:avLst/>
          </a:prstGeom>
        </p:spPr>
        <p:txBody>
          <a:bodyPr vert="horz" lIns="95492" tIns="47746" rIns="95492" bIns="47746" rtlCol="0"/>
          <a:lstStyle>
            <a:lvl1pPr algn="r">
              <a:defRPr sz="1200"/>
            </a:lvl1pPr>
          </a:lstStyle>
          <a:p>
            <a:pPr>
              <a:defRPr/>
            </a:pPr>
            <a:fld id="{4F96B7CF-BF0D-4D77-9015-C4111ACEEF57}" type="datetimeFigureOut">
              <a:rPr lang="en-US"/>
              <a:pPr>
                <a:defRPr/>
              </a:pPr>
              <a:t>9/18/2012</a:t>
            </a:fld>
            <a:endParaRPr lang="en-US"/>
          </a:p>
        </p:txBody>
      </p:sp>
      <p:sp>
        <p:nvSpPr>
          <p:cNvPr id="4" name="Footer Placeholder 3"/>
          <p:cNvSpPr>
            <a:spLocks noGrp="1"/>
          </p:cNvSpPr>
          <p:nvPr>
            <p:ph type="ftr" sz="quarter" idx="2"/>
          </p:nvPr>
        </p:nvSpPr>
        <p:spPr>
          <a:xfrm>
            <a:off x="0" y="9721238"/>
            <a:ext cx="3077138" cy="511731"/>
          </a:xfrm>
          <a:prstGeom prst="rect">
            <a:avLst/>
          </a:prstGeom>
        </p:spPr>
        <p:txBody>
          <a:bodyPr vert="horz" lIns="95492" tIns="47746" rIns="95492" bIns="47746" rtlCol="0" anchor="b"/>
          <a:lstStyle>
            <a:lvl1pPr algn="l">
              <a:defRPr sz="1200"/>
            </a:lvl1pPr>
          </a:lstStyle>
          <a:p>
            <a:pPr>
              <a:defRPr/>
            </a:pPr>
            <a:endParaRPr lang="en-US"/>
          </a:p>
        </p:txBody>
      </p:sp>
      <p:sp>
        <p:nvSpPr>
          <p:cNvPr id="5" name="Slide Number Placeholder 4"/>
          <p:cNvSpPr>
            <a:spLocks noGrp="1"/>
          </p:cNvSpPr>
          <p:nvPr>
            <p:ph type="sldNum" sz="quarter" idx="3"/>
          </p:nvPr>
        </p:nvSpPr>
        <p:spPr>
          <a:xfrm>
            <a:off x="4020506" y="9721238"/>
            <a:ext cx="3077138" cy="511731"/>
          </a:xfrm>
          <a:prstGeom prst="rect">
            <a:avLst/>
          </a:prstGeom>
        </p:spPr>
        <p:txBody>
          <a:bodyPr vert="horz" lIns="95492" tIns="47746" rIns="95492" bIns="47746" rtlCol="0" anchor="b"/>
          <a:lstStyle>
            <a:lvl1pPr algn="r">
              <a:defRPr sz="1200"/>
            </a:lvl1pPr>
          </a:lstStyle>
          <a:p>
            <a:pPr>
              <a:defRPr/>
            </a:pPr>
            <a:fld id="{EB986186-F6D0-45B8-AB86-195B660AA974}" type="slidenum">
              <a:rPr lang="en-US"/>
              <a:pPr>
                <a:defRPr/>
              </a:pPr>
              <a:t>‹#›</a:t>
            </a:fld>
            <a:endParaRPr lang="en-US"/>
          </a:p>
        </p:txBody>
      </p:sp>
    </p:spTree>
    <p:extLst>
      <p:ext uri="{BB962C8B-B14F-4D97-AF65-F5344CB8AC3E}">
        <p14:creationId xmlns:p14="http://schemas.microsoft.com/office/powerpoint/2010/main" val="370357391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1074" name="Rectangle 2"/>
          <p:cNvSpPr>
            <a:spLocks noGrp="1" noChangeArrowheads="1"/>
          </p:cNvSpPr>
          <p:nvPr>
            <p:ph type="hdr" sz="quarter"/>
          </p:nvPr>
        </p:nvSpPr>
        <p:spPr bwMode="auto">
          <a:xfrm>
            <a:off x="0" y="1"/>
            <a:ext cx="3077138" cy="511731"/>
          </a:xfrm>
          <a:prstGeom prst="rect">
            <a:avLst/>
          </a:prstGeom>
          <a:noFill/>
          <a:ln w="9525">
            <a:noFill/>
            <a:miter lim="800000"/>
            <a:headEnd/>
            <a:tailEnd/>
          </a:ln>
          <a:effectLst/>
        </p:spPr>
        <p:txBody>
          <a:bodyPr vert="horz" wrap="square" lIns="96497" tIns="48249" rIns="96497" bIns="48249" numCol="1" anchor="t" anchorCtr="0" compatLnSpc="1">
            <a:prstTxWarp prst="textNoShape">
              <a:avLst/>
            </a:prstTxWarp>
          </a:bodyPr>
          <a:lstStyle>
            <a:lvl1pPr>
              <a:defRPr sz="1200">
                <a:latin typeface="Times New Roman" pitchFamily="18" charset="0"/>
              </a:defRPr>
            </a:lvl1pPr>
          </a:lstStyle>
          <a:p>
            <a:pPr>
              <a:defRPr/>
            </a:pPr>
            <a:endParaRPr lang="en-US" altLang="zh-CN"/>
          </a:p>
        </p:txBody>
      </p:sp>
      <p:sp>
        <p:nvSpPr>
          <p:cNvPr id="131075" name="Rectangle 3"/>
          <p:cNvSpPr>
            <a:spLocks noGrp="1" noChangeArrowheads="1"/>
          </p:cNvSpPr>
          <p:nvPr>
            <p:ph type="dt" idx="1"/>
          </p:nvPr>
        </p:nvSpPr>
        <p:spPr bwMode="auto">
          <a:xfrm>
            <a:off x="4020506" y="1"/>
            <a:ext cx="3077138" cy="511731"/>
          </a:xfrm>
          <a:prstGeom prst="rect">
            <a:avLst/>
          </a:prstGeom>
          <a:noFill/>
          <a:ln w="9525">
            <a:noFill/>
            <a:miter lim="800000"/>
            <a:headEnd/>
            <a:tailEnd/>
          </a:ln>
          <a:effectLst/>
        </p:spPr>
        <p:txBody>
          <a:bodyPr vert="horz" wrap="square" lIns="96497" tIns="48249" rIns="96497" bIns="48249" numCol="1" anchor="t" anchorCtr="0" compatLnSpc="1">
            <a:prstTxWarp prst="textNoShape">
              <a:avLst/>
            </a:prstTxWarp>
          </a:bodyPr>
          <a:lstStyle>
            <a:lvl1pPr algn="r">
              <a:defRPr sz="1200">
                <a:latin typeface="Times New Roman" pitchFamily="18" charset="0"/>
              </a:defRPr>
            </a:lvl1pPr>
          </a:lstStyle>
          <a:p>
            <a:pPr>
              <a:defRPr/>
            </a:pPr>
            <a:endParaRPr lang="en-US" altLang="zh-CN"/>
          </a:p>
        </p:txBody>
      </p:sp>
      <p:sp>
        <p:nvSpPr>
          <p:cNvPr id="52228" name="Rectangle 4"/>
          <p:cNvSpPr>
            <a:spLocks noGrp="1" noRot="1" noChangeAspect="1" noChangeArrowheads="1" noTextEdit="1"/>
          </p:cNvSpPr>
          <p:nvPr>
            <p:ph type="sldImg" idx="2"/>
          </p:nvPr>
        </p:nvSpPr>
        <p:spPr bwMode="auto">
          <a:xfrm>
            <a:off x="990600" y="768350"/>
            <a:ext cx="5119688" cy="3838575"/>
          </a:xfrm>
          <a:prstGeom prst="rect">
            <a:avLst/>
          </a:prstGeom>
          <a:noFill/>
          <a:ln w="9525">
            <a:solidFill>
              <a:srgbClr val="000000"/>
            </a:solidFill>
            <a:miter lim="800000"/>
            <a:headEnd/>
            <a:tailEnd/>
          </a:ln>
        </p:spPr>
      </p:sp>
      <p:sp>
        <p:nvSpPr>
          <p:cNvPr id="131077" name="Rectangle 5"/>
          <p:cNvSpPr>
            <a:spLocks noGrp="1" noChangeArrowheads="1"/>
          </p:cNvSpPr>
          <p:nvPr>
            <p:ph type="body" sz="quarter" idx="3"/>
          </p:nvPr>
        </p:nvSpPr>
        <p:spPr bwMode="auto">
          <a:xfrm>
            <a:off x="711257" y="4860618"/>
            <a:ext cx="5676787" cy="4605577"/>
          </a:xfrm>
          <a:prstGeom prst="rect">
            <a:avLst/>
          </a:prstGeom>
          <a:noFill/>
          <a:ln w="9525">
            <a:noFill/>
            <a:miter lim="800000"/>
            <a:headEnd/>
            <a:tailEnd/>
          </a:ln>
          <a:effectLst/>
        </p:spPr>
        <p:txBody>
          <a:bodyPr vert="horz" wrap="square" lIns="96497" tIns="48249" rIns="96497" bIns="48249" numCol="1" anchor="t" anchorCtr="0" compatLnSpc="1">
            <a:prstTxWarp prst="textNoShape">
              <a:avLst/>
            </a:prstTxWarp>
          </a:bodyPr>
          <a:lstStyle/>
          <a:p>
            <a:pPr lvl="0"/>
            <a:r>
              <a:rPr lang="en-US" altLang="zh-CN" noProof="0" smtClean="0"/>
              <a:t>Click to edit Master text styles</a:t>
            </a:r>
          </a:p>
          <a:p>
            <a:pPr lvl="1"/>
            <a:r>
              <a:rPr lang="en-US" altLang="zh-CN" noProof="0" smtClean="0"/>
              <a:t>Second level</a:t>
            </a:r>
          </a:p>
          <a:p>
            <a:pPr lvl="2"/>
            <a:r>
              <a:rPr lang="en-US" altLang="zh-CN" noProof="0" smtClean="0"/>
              <a:t>Third level</a:t>
            </a:r>
          </a:p>
          <a:p>
            <a:pPr lvl="3"/>
            <a:r>
              <a:rPr lang="en-US" altLang="zh-CN" noProof="0" smtClean="0"/>
              <a:t>Fourth level</a:t>
            </a:r>
          </a:p>
          <a:p>
            <a:pPr lvl="4"/>
            <a:r>
              <a:rPr lang="en-US" altLang="zh-CN" noProof="0" smtClean="0"/>
              <a:t>Fifth level</a:t>
            </a:r>
          </a:p>
        </p:txBody>
      </p:sp>
      <p:sp>
        <p:nvSpPr>
          <p:cNvPr id="131078" name="Rectangle 6"/>
          <p:cNvSpPr>
            <a:spLocks noGrp="1" noChangeArrowheads="1"/>
          </p:cNvSpPr>
          <p:nvPr>
            <p:ph type="ftr" sz="quarter" idx="4"/>
          </p:nvPr>
        </p:nvSpPr>
        <p:spPr bwMode="auto">
          <a:xfrm>
            <a:off x="0" y="9721238"/>
            <a:ext cx="3077138" cy="511731"/>
          </a:xfrm>
          <a:prstGeom prst="rect">
            <a:avLst/>
          </a:prstGeom>
          <a:noFill/>
          <a:ln w="9525">
            <a:noFill/>
            <a:miter lim="800000"/>
            <a:headEnd/>
            <a:tailEnd/>
          </a:ln>
          <a:effectLst/>
        </p:spPr>
        <p:txBody>
          <a:bodyPr vert="horz" wrap="square" lIns="96497" tIns="48249" rIns="96497" bIns="48249" numCol="1" anchor="b" anchorCtr="0" compatLnSpc="1">
            <a:prstTxWarp prst="textNoShape">
              <a:avLst/>
            </a:prstTxWarp>
          </a:bodyPr>
          <a:lstStyle>
            <a:lvl1pPr>
              <a:defRPr sz="1200">
                <a:latin typeface="Times New Roman" pitchFamily="18" charset="0"/>
              </a:defRPr>
            </a:lvl1pPr>
          </a:lstStyle>
          <a:p>
            <a:pPr>
              <a:defRPr/>
            </a:pPr>
            <a:endParaRPr lang="en-US" altLang="zh-CN"/>
          </a:p>
        </p:txBody>
      </p:sp>
      <p:sp>
        <p:nvSpPr>
          <p:cNvPr id="131079" name="Rectangle 7"/>
          <p:cNvSpPr>
            <a:spLocks noGrp="1" noChangeArrowheads="1"/>
          </p:cNvSpPr>
          <p:nvPr>
            <p:ph type="sldNum" sz="quarter" idx="5"/>
          </p:nvPr>
        </p:nvSpPr>
        <p:spPr bwMode="auto">
          <a:xfrm>
            <a:off x="4020506" y="9721238"/>
            <a:ext cx="3077138" cy="511731"/>
          </a:xfrm>
          <a:prstGeom prst="rect">
            <a:avLst/>
          </a:prstGeom>
          <a:noFill/>
          <a:ln w="9525">
            <a:noFill/>
            <a:miter lim="800000"/>
            <a:headEnd/>
            <a:tailEnd/>
          </a:ln>
          <a:effectLst/>
        </p:spPr>
        <p:txBody>
          <a:bodyPr vert="horz" wrap="square" lIns="96497" tIns="48249" rIns="96497" bIns="48249" numCol="1" anchor="b" anchorCtr="0" compatLnSpc="1">
            <a:prstTxWarp prst="textNoShape">
              <a:avLst/>
            </a:prstTxWarp>
          </a:bodyPr>
          <a:lstStyle>
            <a:lvl1pPr algn="r">
              <a:defRPr sz="1200">
                <a:latin typeface="Times New Roman" pitchFamily="18" charset="0"/>
              </a:defRPr>
            </a:lvl1pPr>
          </a:lstStyle>
          <a:p>
            <a:pPr>
              <a:defRPr/>
            </a:pPr>
            <a:fld id="{3945B01C-4A3A-4B9D-AD38-FBB836129264}" type="slidenum">
              <a:rPr lang="zh-CN" altLang="en-US"/>
              <a:pPr>
                <a:defRPr/>
              </a:pPr>
              <a:t>‹#›</a:t>
            </a:fld>
            <a:endParaRPr lang="en-US" altLang="zh-CN"/>
          </a:p>
        </p:txBody>
      </p:sp>
    </p:spTree>
    <p:extLst>
      <p:ext uri="{BB962C8B-B14F-4D97-AF65-F5344CB8AC3E}">
        <p14:creationId xmlns:p14="http://schemas.microsoft.com/office/powerpoint/2010/main" val="341573806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smtClean="0"/>
          </a:p>
        </p:txBody>
      </p:sp>
      <p:sp>
        <p:nvSpPr>
          <p:cNvPr id="53252" name="Slide Number Placeholder 3"/>
          <p:cNvSpPr>
            <a:spLocks noGrp="1"/>
          </p:cNvSpPr>
          <p:nvPr>
            <p:ph type="sldNum" sz="quarter" idx="5"/>
          </p:nvPr>
        </p:nvSpPr>
        <p:spPr>
          <a:noFill/>
        </p:spPr>
        <p:txBody>
          <a:bodyPr/>
          <a:lstStyle/>
          <a:p>
            <a:fld id="{48341458-3C2E-45D9-93FD-302BDC6C3EF8}" type="slidenum">
              <a:rPr lang="zh-CN" altLang="en-US" smtClean="0"/>
              <a:pPr/>
              <a:t>3</a:t>
            </a:fld>
            <a:endParaRPr lang="en-US" altLang="zh-CN"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a:ln/>
        </p:spPr>
      </p:sp>
      <p:sp>
        <p:nvSpPr>
          <p:cNvPr id="49155" name="Notes Placeholder 2"/>
          <p:cNvSpPr>
            <a:spLocks noGrp="1"/>
          </p:cNvSpPr>
          <p:nvPr>
            <p:ph type="body" idx="1"/>
          </p:nvPr>
        </p:nvSpPr>
        <p:spPr>
          <a:noFill/>
          <a:ln/>
        </p:spPr>
        <p:txBody>
          <a:bodyPr/>
          <a:lstStyle/>
          <a:p>
            <a:endParaRPr lang="en-US" smtClean="0"/>
          </a:p>
        </p:txBody>
      </p:sp>
      <p:sp>
        <p:nvSpPr>
          <p:cNvPr id="49156" name="Slide Number Placeholder 3"/>
          <p:cNvSpPr txBox="1">
            <a:spLocks noGrp="1"/>
          </p:cNvSpPr>
          <p:nvPr/>
        </p:nvSpPr>
        <p:spPr bwMode="auto">
          <a:xfrm>
            <a:off x="4019651" y="9720786"/>
            <a:ext cx="3078007" cy="512081"/>
          </a:xfrm>
          <a:prstGeom prst="rect">
            <a:avLst/>
          </a:prstGeom>
          <a:noFill/>
          <a:ln w="9525">
            <a:noFill/>
            <a:miter lim="800000"/>
            <a:headEnd/>
            <a:tailEnd/>
          </a:ln>
        </p:spPr>
        <p:txBody>
          <a:bodyPr lIns="95733" tIns="47867" rIns="95733" bIns="47867" anchor="b"/>
          <a:lstStyle/>
          <a:p>
            <a:pPr algn="r"/>
            <a:fld id="{26ED5189-2861-43EE-9440-3D176AFC7C53}" type="slidenum">
              <a:rPr lang="zh-CN" altLang="en-US" sz="1200">
                <a:latin typeface="Times New Roman" pitchFamily="18" charset="0"/>
              </a:rPr>
              <a:pPr algn="r"/>
              <a:t>18</a:t>
            </a:fld>
            <a:endParaRPr lang="en-US" altLang="zh-CN" sz="1200" dirty="0">
              <a:latin typeface="Times New Roman" pitchFamily="18"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a:ln/>
        </p:spPr>
      </p:sp>
      <p:sp>
        <p:nvSpPr>
          <p:cNvPr id="50179" name="Notes Placeholder 2"/>
          <p:cNvSpPr>
            <a:spLocks noGrp="1"/>
          </p:cNvSpPr>
          <p:nvPr>
            <p:ph type="body" idx="1"/>
          </p:nvPr>
        </p:nvSpPr>
        <p:spPr>
          <a:noFill/>
          <a:ln/>
        </p:spPr>
        <p:txBody>
          <a:bodyPr/>
          <a:lstStyle/>
          <a:p>
            <a:endParaRPr lang="en-US" smtClean="0"/>
          </a:p>
        </p:txBody>
      </p:sp>
      <p:sp>
        <p:nvSpPr>
          <p:cNvPr id="50180" name="Slide Number Placeholder 3"/>
          <p:cNvSpPr>
            <a:spLocks noGrp="1"/>
          </p:cNvSpPr>
          <p:nvPr>
            <p:ph type="sldNum" sz="quarter" idx="5"/>
          </p:nvPr>
        </p:nvSpPr>
        <p:spPr>
          <a:noFill/>
        </p:spPr>
        <p:txBody>
          <a:bodyPr/>
          <a:lstStyle/>
          <a:p>
            <a:fld id="{7D1E1275-2D9B-4984-A349-5669BBB613E1}" type="slidenum">
              <a:rPr lang="zh-CN" altLang="en-US" smtClean="0"/>
              <a:pPr/>
              <a:t>19</a:t>
            </a:fld>
            <a:endParaRPr lang="en-US" altLang="zh-CN"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r>
              <a:rPr lang="en-US" smtClean="0"/>
              <a:t>That brings together biologists, chemists, computer scientists, physicians and engineers</a:t>
            </a:r>
          </a:p>
        </p:txBody>
      </p:sp>
      <p:sp>
        <p:nvSpPr>
          <p:cNvPr id="51204" name="Slide Number Placeholder 3"/>
          <p:cNvSpPr>
            <a:spLocks noGrp="1"/>
          </p:cNvSpPr>
          <p:nvPr>
            <p:ph type="sldNum" sz="quarter" idx="5"/>
          </p:nvPr>
        </p:nvSpPr>
        <p:spPr>
          <a:noFill/>
        </p:spPr>
        <p:txBody>
          <a:bodyPr/>
          <a:lstStyle/>
          <a:p>
            <a:fld id="{A1B591D9-DC4E-412D-AA51-ED61962A9404}" type="slidenum">
              <a:rPr lang="zh-CN" altLang="en-US" smtClean="0"/>
              <a:pPr/>
              <a:t>23</a:t>
            </a:fld>
            <a:endParaRPr lang="en-US" altLang="zh-CN"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a:ln/>
        </p:spPr>
      </p:sp>
      <p:sp>
        <p:nvSpPr>
          <p:cNvPr id="53251" name="Notes Placeholder 2"/>
          <p:cNvSpPr>
            <a:spLocks noGrp="1"/>
          </p:cNvSpPr>
          <p:nvPr>
            <p:ph type="body" idx="1"/>
          </p:nvPr>
        </p:nvSpPr>
        <p:spPr>
          <a:noFill/>
          <a:ln/>
        </p:spPr>
        <p:txBody>
          <a:bodyPr/>
          <a:lstStyle/>
          <a:p>
            <a:endParaRPr lang="en-US" smtClean="0"/>
          </a:p>
        </p:txBody>
      </p:sp>
      <p:sp>
        <p:nvSpPr>
          <p:cNvPr id="53252" name="Slide Number Placeholder 3"/>
          <p:cNvSpPr>
            <a:spLocks noGrp="1"/>
          </p:cNvSpPr>
          <p:nvPr>
            <p:ph type="sldNum" sz="quarter" idx="5"/>
          </p:nvPr>
        </p:nvSpPr>
        <p:spPr>
          <a:noFill/>
        </p:spPr>
        <p:txBody>
          <a:bodyPr/>
          <a:lstStyle/>
          <a:p>
            <a:fld id="{ECE01C05-D557-4A27-B8B8-D48638D73203}" type="slidenum">
              <a:rPr lang="zh-CN" altLang="en-US" smtClean="0"/>
              <a:pPr/>
              <a:t>25</a:t>
            </a:fld>
            <a:endParaRPr lang="en-US" altLang="zh-CN"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smtClean="0"/>
          </a:p>
        </p:txBody>
      </p:sp>
      <p:sp>
        <p:nvSpPr>
          <p:cNvPr id="54276" name="Slide Number Placeholder 3"/>
          <p:cNvSpPr>
            <a:spLocks noGrp="1"/>
          </p:cNvSpPr>
          <p:nvPr>
            <p:ph type="sldNum" sz="quarter" idx="5"/>
          </p:nvPr>
        </p:nvSpPr>
        <p:spPr>
          <a:noFill/>
        </p:spPr>
        <p:txBody>
          <a:bodyPr/>
          <a:lstStyle/>
          <a:p>
            <a:fld id="{3354F5AE-97DE-4A6B-B167-BAD25A137967}" type="slidenum">
              <a:rPr lang="zh-CN" altLang="en-US" smtClean="0"/>
              <a:pPr/>
              <a:t>26</a:t>
            </a:fld>
            <a:endParaRPr lang="en-US" altLang="zh-CN"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endParaRPr lang="en-US" smtClean="0"/>
          </a:p>
        </p:txBody>
      </p:sp>
      <p:sp>
        <p:nvSpPr>
          <p:cNvPr id="59396" name="Slide Number Placeholder 3"/>
          <p:cNvSpPr>
            <a:spLocks noGrp="1"/>
          </p:cNvSpPr>
          <p:nvPr>
            <p:ph type="sldNum" sz="quarter" idx="5"/>
          </p:nvPr>
        </p:nvSpPr>
        <p:spPr>
          <a:noFill/>
        </p:spPr>
        <p:txBody>
          <a:bodyPr/>
          <a:lstStyle/>
          <a:p>
            <a:fld id="{10A1DB44-0D6A-4ACD-857F-317C17139798}" type="slidenum">
              <a:rPr lang="zh-CN" altLang="en-US" smtClean="0"/>
              <a:pPr/>
              <a:t>28</a:t>
            </a:fld>
            <a:endParaRPr lang="en-US" altLang="zh-CN"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r>
              <a:rPr lang="en-US" dirty="0" smtClean="0"/>
              <a:t>NGS’ 4-year direct-PhD </a:t>
            </a:r>
            <a:r>
              <a:rPr lang="en-US" dirty="0" err="1" smtClean="0"/>
              <a:t>programme</a:t>
            </a:r>
            <a:r>
              <a:rPr lang="en-US" dirty="0" smtClean="0"/>
              <a:t> aims to help young people to develop, and places them on a solid-footing to move forward into the world. </a:t>
            </a:r>
          </a:p>
          <a:p>
            <a:endParaRPr lang="en-US" dirty="0" smtClean="0"/>
          </a:p>
          <a:p>
            <a:r>
              <a:rPr lang="en-US" dirty="0" smtClean="0"/>
              <a:t>An excellent graduate </a:t>
            </a:r>
            <a:r>
              <a:rPr lang="en-US" dirty="0" err="1" smtClean="0"/>
              <a:t>programme</a:t>
            </a:r>
            <a:r>
              <a:rPr lang="en-US" dirty="0" smtClean="0"/>
              <a:t> for talented students with a strong aptitude and/or passion for research, and who would like to go far in the research arena, wherever their research interests lie. </a:t>
            </a:r>
          </a:p>
          <a:p>
            <a:endParaRPr lang="en-US" dirty="0" smtClean="0"/>
          </a:p>
          <a:p>
            <a:endParaRPr lang="en-US" dirty="0" smtClean="0"/>
          </a:p>
        </p:txBody>
      </p:sp>
      <p:sp>
        <p:nvSpPr>
          <p:cNvPr id="60420" name="Slide Number Placeholder 3"/>
          <p:cNvSpPr>
            <a:spLocks noGrp="1"/>
          </p:cNvSpPr>
          <p:nvPr>
            <p:ph type="sldNum" sz="quarter" idx="5"/>
          </p:nvPr>
        </p:nvSpPr>
        <p:spPr>
          <a:noFill/>
        </p:spPr>
        <p:txBody>
          <a:bodyPr/>
          <a:lstStyle/>
          <a:p>
            <a:fld id="{122355A7-2C89-40AB-8189-D955426E69B3}" type="slidenum">
              <a:rPr lang="zh-CN" altLang="en-US" smtClean="0"/>
              <a:pPr/>
              <a:t>29</a:t>
            </a:fld>
            <a:endParaRPr lang="en-US" altLang="zh-CN"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AA00A075-15F0-4889-B6A1-A8A43AFD8B39}" type="slidenum">
              <a:rPr lang="en-US" smtClean="0"/>
              <a:pPr/>
              <a:t>30</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r>
              <a:rPr lang="en-US" dirty="0" smtClean="0"/>
              <a:t>These are the tempting bits</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sp>
      <p:sp>
        <p:nvSpPr>
          <p:cNvPr id="62467" name="Notes Placeholder 2"/>
          <p:cNvSpPr>
            <a:spLocks noGrp="1"/>
          </p:cNvSpPr>
          <p:nvPr>
            <p:ph type="body" idx="1"/>
          </p:nvPr>
        </p:nvSpPr>
        <p:spPr>
          <a:noFill/>
          <a:ln/>
        </p:spPr>
        <p:txBody>
          <a:bodyPr/>
          <a:lstStyle/>
          <a:p>
            <a:r>
              <a:rPr lang="en-US" smtClean="0"/>
              <a:t>From</a:t>
            </a:r>
          </a:p>
          <a:p>
            <a:r>
              <a:rPr lang="en-US" smtClean="0"/>
              <a:t>http://nus.edu/registrar/edu/ng-internationalinfo.html#costofliving</a:t>
            </a:r>
          </a:p>
        </p:txBody>
      </p:sp>
      <p:sp>
        <p:nvSpPr>
          <p:cNvPr id="62468" name="Slide Number Placeholder 3"/>
          <p:cNvSpPr>
            <a:spLocks noGrp="1"/>
          </p:cNvSpPr>
          <p:nvPr>
            <p:ph type="sldNum" sz="quarter" idx="5"/>
          </p:nvPr>
        </p:nvSpPr>
        <p:spPr>
          <a:noFill/>
        </p:spPr>
        <p:txBody>
          <a:bodyPr/>
          <a:lstStyle/>
          <a:p>
            <a:fld id="{B768999E-D28E-49FC-A7CD-208B170C0460}" type="slidenum">
              <a:rPr lang="zh-CN" altLang="en-US" smtClean="0"/>
              <a:pPr/>
              <a:t>31</a:t>
            </a:fld>
            <a:endParaRPr lang="en-US" altLang="zh-CN"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7"/>
          <p:cNvSpPr>
            <a:spLocks noGrp="1" noChangeArrowheads="1"/>
          </p:cNvSpPr>
          <p:nvPr>
            <p:ph type="sldNum" sz="quarter" idx="5"/>
          </p:nvPr>
        </p:nvSpPr>
        <p:spPr>
          <a:noFill/>
        </p:spPr>
        <p:txBody>
          <a:bodyPr/>
          <a:lstStyle/>
          <a:p>
            <a:fld id="{268AC472-F1DA-419E-9C52-BBD53C691125}" type="slidenum">
              <a:rPr lang="en-US" smtClean="0"/>
              <a:pPr/>
              <a:t>32</a:t>
            </a:fld>
            <a:endParaRPr lang="en-US" smtClean="0"/>
          </a:p>
        </p:txBody>
      </p:sp>
      <p:sp>
        <p:nvSpPr>
          <p:cNvPr id="63491" name="Rectangle 2"/>
          <p:cNvSpPr>
            <a:spLocks noGrp="1" noRot="1" noChangeAspect="1" noChangeArrowheads="1" noTextEdit="1"/>
          </p:cNvSpPr>
          <p:nvPr>
            <p:ph type="sldImg"/>
          </p:nvPr>
        </p:nvSpPr>
        <p:spPr>
          <a:ln/>
        </p:spPr>
      </p:sp>
      <p:sp>
        <p:nvSpPr>
          <p:cNvPr id="63492"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a:ln/>
        </p:spPr>
      </p:sp>
      <p:sp>
        <p:nvSpPr>
          <p:cNvPr id="54275" name="Notes Placeholder 2"/>
          <p:cNvSpPr>
            <a:spLocks noGrp="1"/>
          </p:cNvSpPr>
          <p:nvPr>
            <p:ph type="body" idx="1"/>
          </p:nvPr>
        </p:nvSpPr>
        <p:spPr>
          <a:noFill/>
          <a:ln/>
        </p:spPr>
        <p:txBody>
          <a:bodyPr/>
          <a:lstStyle/>
          <a:p>
            <a:endParaRPr lang="en-US" smtClean="0"/>
          </a:p>
        </p:txBody>
      </p:sp>
      <p:sp>
        <p:nvSpPr>
          <p:cNvPr id="54276" name="Slide Number Placeholder 3"/>
          <p:cNvSpPr>
            <a:spLocks noGrp="1"/>
          </p:cNvSpPr>
          <p:nvPr>
            <p:ph type="sldNum" sz="quarter" idx="5"/>
          </p:nvPr>
        </p:nvSpPr>
        <p:spPr>
          <a:noFill/>
        </p:spPr>
        <p:txBody>
          <a:bodyPr/>
          <a:lstStyle/>
          <a:p>
            <a:fld id="{3EF97A5E-EC1F-451D-A21B-CDBFA9B1B045}" type="slidenum">
              <a:rPr lang="zh-CN" altLang="en-US" smtClean="0"/>
              <a:pPr/>
              <a:t>4</a:t>
            </a:fld>
            <a:endParaRPr lang="en-US" altLang="zh-CN"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endParaRPr lang="en-US" smtClean="0"/>
          </a:p>
        </p:txBody>
      </p:sp>
      <p:sp>
        <p:nvSpPr>
          <p:cNvPr id="64516" name="Slide Number Placeholder 3"/>
          <p:cNvSpPr>
            <a:spLocks noGrp="1"/>
          </p:cNvSpPr>
          <p:nvPr>
            <p:ph type="sldNum" sz="quarter" idx="5"/>
          </p:nvPr>
        </p:nvSpPr>
        <p:spPr>
          <a:noFill/>
        </p:spPr>
        <p:txBody>
          <a:bodyPr/>
          <a:lstStyle/>
          <a:p>
            <a:fld id="{4B82F41C-34AC-4C36-9F87-F305ECA5593A}" type="slidenum">
              <a:rPr lang="zh-CN" altLang="en-US" smtClean="0"/>
              <a:pPr/>
              <a:t>34</a:t>
            </a:fld>
            <a:endParaRPr lang="en-US" altLang="zh-CN"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7"/>
          <p:cNvSpPr>
            <a:spLocks noGrp="1" noChangeArrowheads="1"/>
          </p:cNvSpPr>
          <p:nvPr>
            <p:ph type="sldNum" sz="quarter" idx="5"/>
          </p:nvPr>
        </p:nvSpPr>
        <p:spPr>
          <a:noFill/>
        </p:spPr>
        <p:txBody>
          <a:bodyPr/>
          <a:lstStyle/>
          <a:p>
            <a:fld id="{220CCC94-CC8F-4529-968A-449ED9CC9026}" type="slidenum">
              <a:rPr lang="en-US" smtClean="0"/>
              <a:pPr/>
              <a:t>36</a:t>
            </a:fld>
            <a:endParaRPr lang="en-US" smtClean="0"/>
          </a:p>
        </p:txBody>
      </p:sp>
      <p:sp>
        <p:nvSpPr>
          <p:cNvPr id="61443" name="Rectangle 2"/>
          <p:cNvSpPr>
            <a:spLocks noGrp="1" noRot="1" noChangeAspect="1" noChangeArrowheads="1" noTextEdit="1"/>
          </p:cNvSpPr>
          <p:nvPr>
            <p:ph type="sldImg"/>
          </p:nvPr>
        </p:nvSpPr>
        <p:spPr>
          <a:ln/>
        </p:spPr>
      </p:sp>
      <p:sp>
        <p:nvSpPr>
          <p:cNvPr id="61444" name="Rectangle 3"/>
          <p:cNvSpPr>
            <a:spLocks noGrp="1" noChangeArrowheads="1"/>
          </p:cNvSpPr>
          <p:nvPr>
            <p:ph type="body" idx="1"/>
          </p:nvPr>
        </p:nvSpPr>
        <p:spPr>
          <a:noFill/>
          <a:ln/>
        </p:spPr>
        <p:txBody>
          <a:bodyPr/>
          <a:lstStyle/>
          <a:p>
            <a:pPr eaLnBrk="1" hangingPunct="1"/>
            <a:endParaRPr lang="en-US" dirty="0"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7"/>
          <p:cNvSpPr>
            <a:spLocks noGrp="1" noChangeArrowheads="1"/>
          </p:cNvSpPr>
          <p:nvPr>
            <p:ph type="sldNum" sz="quarter" idx="5"/>
          </p:nvPr>
        </p:nvSpPr>
        <p:spPr>
          <a:noFill/>
        </p:spPr>
        <p:txBody>
          <a:bodyPr/>
          <a:lstStyle/>
          <a:p>
            <a:fld id="{46F20C2F-EC59-4D70-A933-CBC3FECB1C2A}" type="slidenum">
              <a:rPr lang="en-US" smtClean="0"/>
              <a:pPr/>
              <a:t>37</a:t>
            </a:fld>
            <a:endParaRPr lang="en-US" smtClean="0"/>
          </a:p>
        </p:txBody>
      </p:sp>
      <p:sp>
        <p:nvSpPr>
          <p:cNvPr id="75779" name="Rectangle 2"/>
          <p:cNvSpPr>
            <a:spLocks noGrp="1" noRot="1" noChangeAspect="1" noChangeArrowheads="1" noTextEdit="1"/>
          </p:cNvSpPr>
          <p:nvPr>
            <p:ph type="sldImg"/>
          </p:nvPr>
        </p:nvSpPr>
        <p:spPr>
          <a:ln/>
        </p:spPr>
      </p:sp>
      <p:sp>
        <p:nvSpPr>
          <p:cNvPr id="75780"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7"/>
          <p:cNvSpPr>
            <a:spLocks noGrp="1" noChangeArrowheads="1"/>
          </p:cNvSpPr>
          <p:nvPr>
            <p:ph type="sldNum" sz="quarter" idx="5"/>
          </p:nvPr>
        </p:nvSpPr>
        <p:spPr>
          <a:noFill/>
        </p:spPr>
        <p:txBody>
          <a:bodyPr/>
          <a:lstStyle/>
          <a:p>
            <a:fld id="{817B8D5F-EB3C-4D29-9E4E-A649CA9FD818}" type="slidenum">
              <a:rPr lang="en-US" smtClean="0"/>
              <a:pPr/>
              <a:t>39</a:t>
            </a:fld>
            <a:endParaRPr lang="en-US" smtClean="0"/>
          </a:p>
        </p:txBody>
      </p:sp>
      <p:sp>
        <p:nvSpPr>
          <p:cNvPr id="66563" name="Rectangle 2"/>
          <p:cNvSpPr>
            <a:spLocks noGrp="1" noRot="1" noChangeAspect="1" noChangeArrowheads="1" noTextEdit="1"/>
          </p:cNvSpPr>
          <p:nvPr>
            <p:ph type="sldImg"/>
          </p:nvPr>
        </p:nvSpPr>
        <p:spPr>
          <a:ln/>
        </p:spPr>
      </p:sp>
      <p:sp>
        <p:nvSpPr>
          <p:cNvPr id="6656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7"/>
          <p:cNvSpPr>
            <a:spLocks noGrp="1" noChangeArrowheads="1"/>
          </p:cNvSpPr>
          <p:nvPr>
            <p:ph type="sldNum" sz="quarter" idx="5"/>
          </p:nvPr>
        </p:nvSpPr>
        <p:spPr>
          <a:noFill/>
        </p:spPr>
        <p:txBody>
          <a:bodyPr/>
          <a:lstStyle/>
          <a:p>
            <a:fld id="{732A726D-D804-44E0-9813-066A6CE7AC72}" type="slidenum">
              <a:rPr lang="zh-CN" altLang="en-US" smtClean="0"/>
              <a:pPr/>
              <a:t>40</a:t>
            </a:fld>
            <a:endParaRPr lang="en-US" altLang="zh-CN" smtClean="0"/>
          </a:p>
        </p:txBody>
      </p:sp>
      <p:sp>
        <p:nvSpPr>
          <p:cNvPr id="79875" name="Rectangle 2"/>
          <p:cNvSpPr>
            <a:spLocks noGrp="1" noRot="1" noChangeAspect="1" noChangeArrowheads="1" noTextEdit="1"/>
          </p:cNvSpPr>
          <p:nvPr>
            <p:ph type="sldImg"/>
          </p:nvPr>
        </p:nvSpPr>
        <p:spPr>
          <a:ln/>
        </p:spPr>
      </p:sp>
      <p:sp>
        <p:nvSpPr>
          <p:cNvPr id="79876"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Slide Image Placeholder 1"/>
          <p:cNvSpPr>
            <a:spLocks noGrp="1" noRot="1" noChangeAspect="1" noTextEdit="1"/>
          </p:cNvSpPr>
          <p:nvPr>
            <p:ph type="sldImg"/>
          </p:nvPr>
        </p:nvSpPr>
        <p:spPr>
          <a:ln/>
        </p:spPr>
      </p:sp>
      <p:sp>
        <p:nvSpPr>
          <p:cNvPr id="80899" name="Notes Placeholder 2"/>
          <p:cNvSpPr>
            <a:spLocks noGrp="1"/>
          </p:cNvSpPr>
          <p:nvPr>
            <p:ph type="body" idx="1"/>
          </p:nvPr>
        </p:nvSpPr>
        <p:spPr>
          <a:noFill/>
          <a:ln/>
        </p:spPr>
        <p:txBody>
          <a:bodyPr/>
          <a:lstStyle/>
          <a:p>
            <a:endParaRPr lang="en-US" smtClean="0"/>
          </a:p>
        </p:txBody>
      </p:sp>
      <p:sp>
        <p:nvSpPr>
          <p:cNvPr id="80900" name="Slide Number Placeholder 3"/>
          <p:cNvSpPr>
            <a:spLocks noGrp="1"/>
          </p:cNvSpPr>
          <p:nvPr>
            <p:ph type="sldNum" sz="quarter" idx="5"/>
          </p:nvPr>
        </p:nvSpPr>
        <p:spPr>
          <a:noFill/>
        </p:spPr>
        <p:txBody>
          <a:bodyPr/>
          <a:lstStyle/>
          <a:p>
            <a:fld id="{F76FC2B4-A828-4132-956B-C26DA9A1C10E}" type="slidenum">
              <a:rPr lang="zh-CN" altLang="en-US" smtClean="0"/>
              <a:pPr/>
              <a:t>41</a:t>
            </a:fld>
            <a:endParaRPr lang="en-US" altLang="zh-CN"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7"/>
          <p:cNvSpPr>
            <a:spLocks noGrp="1" noChangeArrowheads="1"/>
          </p:cNvSpPr>
          <p:nvPr>
            <p:ph type="sldNum" sz="quarter" idx="5"/>
          </p:nvPr>
        </p:nvSpPr>
        <p:spPr>
          <a:noFill/>
        </p:spPr>
        <p:txBody>
          <a:bodyPr/>
          <a:lstStyle/>
          <a:p>
            <a:fld id="{B2293D83-51F2-427F-9608-03D1D5304BCF}" type="slidenum">
              <a:rPr lang="zh-CN" altLang="en-US" smtClean="0"/>
              <a:pPr/>
              <a:t>42</a:t>
            </a:fld>
            <a:endParaRPr lang="en-US" altLang="zh-CN" smtClean="0"/>
          </a:p>
        </p:txBody>
      </p:sp>
      <p:sp>
        <p:nvSpPr>
          <p:cNvPr id="81923" name="Rectangle 2"/>
          <p:cNvSpPr>
            <a:spLocks noGrp="1" noRot="1" noChangeAspect="1" noChangeArrowheads="1" noTextEdit="1"/>
          </p:cNvSpPr>
          <p:nvPr>
            <p:ph type="sldImg"/>
          </p:nvPr>
        </p:nvSpPr>
        <p:spPr>
          <a:ln/>
        </p:spPr>
      </p:sp>
      <p:sp>
        <p:nvSpPr>
          <p:cNvPr id="819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endParaRPr lang="en-US" smtClean="0"/>
          </a:p>
        </p:txBody>
      </p:sp>
      <p:sp>
        <p:nvSpPr>
          <p:cNvPr id="56324" name="Slide Number Placeholder 3"/>
          <p:cNvSpPr>
            <a:spLocks noGrp="1"/>
          </p:cNvSpPr>
          <p:nvPr>
            <p:ph type="sldNum" sz="quarter" idx="5"/>
          </p:nvPr>
        </p:nvSpPr>
        <p:spPr>
          <a:noFill/>
        </p:spPr>
        <p:txBody>
          <a:bodyPr/>
          <a:lstStyle/>
          <a:p>
            <a:fld id="{64FC0A6F-E5B7-4DB4-B574-B39CAC9F9B49}" type="slidenum">
              <a:rPr lang="zh-CN" altLang="en-US"/>
              <a:pPr/>
              <a:t>9</a:t>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7"/>
          <p:cNvSpPr>
            <a:spLocks noGrp="1" noChangeArrowheads="1"/>
          </p:cNvSpPr>
          <p:nvPr>
            <p:ph type="sldNum" sz="quarter" idx="5"/>
          </p:nvPr>
        </p:nvSpPr>
        <p:spPr>
          <a:noFill/>
        </p:spPr>
        <p:txBody>
          <a:bodyPr/>
          <a:lstStyle/>
          <a:p>
            <a:fld id="{F82FDF4F-086E-4FD6-8C35-5F60E129D83C}" type="slidenum">
              <a:rPr lang="zh-CN" altLang="en-US" smtClean="0"/>
              <a:pPr/>
              <a:t>11</a:t>
            </a:fld>
            <a:endParaRPr lang="en-US" altLang="zh-CN" smtClean="0"/>
          </a:p>
        </p:txBody>
      </p:sp>
      <p:sp>
        <p:nvSpPr>
          <p:cNvPr id="56323" name="Rectangle 2"/>
          <p:cNvSpPr>
            <a:spLocks noGrp="1" noRot="1" noChangeAspect="1" noChangeArrowheads="1" noTextEdit="1"/>
          </p:cNvSpPr>
          <p:nvPr>
            <p:ph type="sldImg"/>
          </p:nvPr>
        </p:nvSpPr>
        <p:spPr>
          <a:ln/>
        </p:spPr>
      </p:sp>
      <p:sp>
        <p:nvSpPr>
          <p:cNvPr id="56324"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Slide Image Placeholder 1"/>
          <p:cNvSpPr>
            <a:spLocks noGrp="1" noRot="1" noChangeAspect="1" noTextEdit="1"/>
          </p:cNvSpPr>
          <p:nvPr>
            <p:ph type="sldImg"/>
          </p:nvPr>
        </p:nvSpPr>
        <p:spPr>
          <a:ln/>
        </p:spPr>
      </p:sp>
      <p:sp>
        <p:nvSpPr>
          <p:cNvPr id="44035" name="Notes Placeholder 2"/>
          <p:cNvSpPr>
            <a:spLocks noGrp="1"/>
          </p:cNvSpPr>
          <p:nvPr>
            <p:ph type="body" idx="1"/>
          </p:nvPr>
        </p:nvSpPr>
        <p:spPr>
          <a:noFill/>
          <a:ln/>
        </p:spPr>
        <p:txBody>
          <a:bodyPr/>
          <a:lstStyle/>
          <a:p>
            <a:r>
              <a:rPr lang="en-US" smtClean="0"/>
              <a:t>These are the typical considerations going through a student’s mind, on which graduate programmes, be it Masters or PhD</a:t>
            </a:r>
          </a:p>
          <a:p>
            <a:endParaRPr lang="en-US" smtClean="0"/>
          </a:p>
          <a:p>
            <a:r>
              <a:rPr lang="en-US" smtClean="0"/>
              <a:t>I will be going through how NGS’ PhD aims to address each and every one of them</a:t>
            </a:r>
          </a:p>
        </p:txBody>
      </p:sp>
      <p:sp>
        <p:nvSpPr>
          <p:cNvPr id="44036" name="Slide Number Placeholder 3"/>
          <p:cNvSpPr>
            <a:spLocks noGrp="1"/>
          </p:cNvSpPr>
          <p:nvPr>
            <p:ph type="sldNum" sz="quarter" idx="5"/>
          </p:nvPr>
        </p:nvSpPr>
        <p:spPr>
          <a:noFill/>
        </p:spPr>
        <p:txBody>
          <a:bodyPr/>
          <a:lstStyle/>
          <a:p>
            <a:fld id="{864DB44B-77A1-4C3C-97EB-E4D878084181}" type="slidenum">
              <a:rPr lang="zh-CN" altLang="en-US" smtClean="0"/>
              <a:pPr/>
              <a:t>12</a:t>
            </a:fld>
            <a:endParaRPr lang="en-US" altLang="zh-CN"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endParaRPr lang="en-US" smtClean="0"/>
          </a:p>
        </p:txBody>
      </p:sp>
      <p:sp>
        <p:nvSpPr>
          <p:cNvPr id="58372" name="Slide Number Placeholder 3"/>
          <p:cNvSpPr>
            <a:spLocks noGrp="1"/>
          </p:cNvSpPr>
          <p:nvPr>
            <p:ph type="sldNum" sz="quarter" idx="5"/>
          </p:nvPr>
        </p:nvSpPr>
        <p:spPr>
          <a:noFill/>
        </p:spPr>
        <p:txBody>
          <a:bodyPr/>
          <a:lstStyle/>
          <a:p>
            <a:fld id="{E7E6A492-92F1-419E-83DA-DC7F0E0AABE9}" type="slidenum">
              <a:rPr lang="zh-CN" altLang="en-US" smtClean="0"/>
              <a:pPr/>
              <a:t>13</a:t>
            </a:fld>
            <a:endParaRPr lang="en-US" altLang="zh-CN"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Rectangle 7"/>
          <p:cNvSpPr>
            <a:spLocks noGrp="1" noChangeArrowheads="1"/>
          </p:cNvSpPr>
          <p:nvPr>
            <p:ph type="sldNum" sz="quarter" idx="5"/>
          </p:nvPr>
        </p:nvSpPr>
        <p:spPr>
          <a:noFill/>
        </p:spPr>
        <p:txBody>
          <a:bodyPr/>
          <a:lstStyle/>
          <a:p>
            <a:fld id="{B3D1B5AD-B554-4AF1-9729-AA8F078A5CA9}" type="slidenum">
              <a:rPr lang="en-US" smtClean="0"/>
              <a:pPr/>
              <a:t>14</a:t>
            </a:fld>
            <a:endParaRPr lang="en-US" smtClean="0"/>
          </a:p>
        </p:txBody>
      </p:sp>
      <p:sp>
        <p:nvSpPr>
          <p:cNvPr id="67587" name="Rectangle 2"/>
          <p:cNvSpPr>
            <a:spLocks noGrp="1" noRot="1" noChangeAspect="1" noChangeArrowheads="1" noTextEdit="1"/>
          </p:cNvSpPr>
          <p:nvPr>
            <p:ph type="sldImg"/>
          </p:nvPr>
        </p:nvSpPr>
        <p:spPr>
          <a:ln/>
        </p:spPr>
      </p:sp>
      <p:sp>
        <p:nvSpPr>
          <p:cNvPr id="67588" name="Rectangle 3"/>
          <p:cNvSpPr>
            <a:spLocks noGrp="1" noChangeArrowheads="1"/>
          </p:cNvSpPr>
          <p:nvPr>
            <p:ph type="body" idx="1"/>
          </p:nvPr>
        </p:nvSpPr>
        <p:spPr>
          <a:noFill/>
          <a:ln/>
        </p:spPr>
        <p:txBody>
          <a:bodyPr/>
          <a:lstStyle/>
          <a:p>
            <a:pPr eaLnBrk="1" hangingPunct="1"/>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a:buFontTx/>
              <a:buNone/>
            </a:pPr>
            <a:endParaRPr lang="en-US" dirty="0" smtClean="0"/>
          </a:p>
        </p:txBody>
      </p:sp>
      <p:sp>
        <p:nvSpPr>
          <p:cNvPr id="52228" name="Slide Number Placeholder 3"/>
          <p:cNvSpPr>
            <a:spLocks noGrp="1"/>
          </p:cNvSpPr>
          <p:nvPr>
            <p:ph type="sldNum" sz="quarter" idx="5"/>
          </p:nvPr>
        </p:nvSpPr>
        <p:spPr>
          <a:noFill/>
        </p:spPr>
        <p:txBody>
          <a:bodyPr/>
          <a:lstStyle/>
          <a:p>
            <a:fld id="{C91009CC-B530-478E-9A0F-345057E923BE}" type="slidenum">
              <a:rPr lang="zh-CN" altLang="en-US" smtClean="0"/>
              <a:pPr/>
              <a:t>16</a:t>
            </a:fld>
            <a:endParaRPr lang="en-US" altLang="zh-CN"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a:ln/>
        </p:spPr>
      </p:sp>
      <p:sp>
        <p:nvSpPr>
          <p:cNvPr id="48131" name="Notes Placeholder 2"/>
          <p:cNvSpPr>
            <a:spLocks noGrp="1"/>
          </p:cNvSpPr>
          <p:nvPr>
            <p:ph type="body" idx="1"/>
          </p:nvPr>
        </p:nvSpPr>
        <p:spPr>
          <a:noFill/>
          <a:ln/>
        </p:spPr>
        <p:txBody>
          <a:bodyPr/>
          <a:lstStyle/>
          <a:p>
            <a:endParaRPr lang="en-US" smtClean="0"/>
          </a:p>
        </p:txBody>
      </p:sp>
      <p:sp>
        <p:nvSpPr>
          <p:cNvPr id="48132" name="Slide Number Placeholder 3"/>
          <p:cNvSpPr txBox="1">
            <a:spLocks noGrp="1"/>
          </p:cNvSpPr>
          <p:nvPr/>
        </p:nvSpPr>
        <p:spPr bwMode="auto">
          <a:xfrm>
            <a:off x="4019651" y="9720786"/>
            <a:ext cx="3078007" cy="512081"/>
          </a:xfrm>
          <a:prstGeom prst="rect">
            <a:avLst/>
          </a:prstGeom>
          <a:noFill/>
          <a:ln w="9525">
            <a:noFill/>
            <a:miter lim="800000"/>
            <a:headEnd/>
            <a:tailEnd/>
          </a:ln>
        </p:spPr>
        <p:txBody>
          <a:bodyPr lIns="95733" tIns="47867" rIns="95733" bIns="47867" anchor="b"/>
          <a:lstStyle/>
          <a:p>
            <a:pPr algn="r"/>
            <a:fld id="{5EC9D9ED-2B41-4BBE-A1B9-12AEC8C88059}" type="slidenum">
              <a:rPr lang="zh-CN" altLang="en-US" sz="1200">
                <a:latin typeface="Times New Roman" pitchFamily="18" charset="0"/>
              </a:rPr>
              <a:pPr algn="r"/>
              <a:t>17</a:t>
            </a:fld>
            <a:endParaRPr lang="en-US" altLang="zh-CN" sz="1200" dirty="0">
              <a:latin typeface="Times New Roman" pitchFamily="18"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vmlDrawing" Target="../drawings/vmlDrawing2.vml"/><Relationship Id="rId5" Type="http://schemas.openxmlformats.org/officeDocument/2006/relationships/image" Target="../media/image4.png"/><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vmlDrawing" Target="../drawings/vmlDrawing5.vml"/><Relationship Id="rId5" Type="http://schemas.openxmlformats.org/officeDocument/2006/relationships/image" Target="../media/image5.jpeg"/><Relationship Id="rId4"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vmlDrawing" Target="../drawings/vmlDrawing3.vml"/><Relationship Id="rId5" Type="http://schemas.openxmlformats.org/officeDocument/2006/relationships/image" Target="../media/image5.jpeg"/><Relationship Id="rId4"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vmlDrawing" Target="../drawings/vmlDrawing4.vml"/><Relationship Id="rId5" Type="http://schemas.openxmlformats.org/officeDocument/2006/relationships/image" Target="../media/image2.png"/><Relationship Id="rId4"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aphicFrame>
        <p:nvGraphicFramePr>
          <p:cNvPr id="4" name="Object 2"/>
          <p:cNvGraphicFramePr>
            <a:graphicFrameLocks noChangeAspect="1"/>
          </p:cNvGraphicFramePr>
          <p:nvPr/>
        </p:nvGraphicFramePr>
        <p:xfrm>
          <a:off x="0" y="0"/>
          <a:ext cx="9144000" cy="6856413"/>
        </p:xfrm>
        <a:graphic>
          <a:graphicData uri="http://schemas.openxmlformats.org/presentationml/2006/ole">
            <mc:AlternateContent xmlns:mc="http://schemas.openxmlformats.org/markup-compatibility/2006">
              <mc:Choice xmlns:v="urn:schemas-microsoft-com:vml" Requires="v">
                <p:oleObj spid="_x0000_s97293" name="Image" r:id="rId3" imgW="2621063" imgH="1965964" progId="Photoshop.Image.9">
                  <p:embed/>
                </p:oleObj>
              </mc:Choice>
              <mc:Fallback>
                <p:oleObj name="Image" r:id="rId3" imgW="2621063" imgH="1965964" progId="Photoshop.Image.9">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pic>
        <p:nvPicPr>
          <p:cNvPr id="5" name="Picture 9" descr="NGS-Blue-Emblem_Low-Res.gif"/>
          <p:cNvPicPr>
            <a:picLocks noChangeAspect="1"/>
          </p:cNvPicPr>
          <p:nvPr userDrawn="1"/>
        </p:nvPicPr>
        <p:blipFill>
          <a:blip r:embed="rId5" cstate="print"/>
          <a:srcRect/>
          <a:stretch>
            <a:fillRect/>
          </a:stretch>
        </p:blipFill>
        <p:spPr bwMode="auto">
          <a:xfrm>
            <a:off x="100013" y="5064125"/>
            <a:ext cx="1185862" cy="1722438"/>
          </a:xfrm>
          <a:prstGeom prst="rect">
            <a:avLst/>
          </a:prstGeom>
          <a:noFill/>
          <a:ln w="9525">
            <a:noFill/>
            <a:miter lim="800000"/>
            <a:headEnd/>
            <a:tailEnd/>
          </a:ln>
        </p:spPr>
      </p:pic>
      <p:sp>
        <p:nvSpPr>
          <p:cNvPr id="867331" name="Rectangle 3"/>
          <p:cNvSpPr>
            <a:spLocks noGrp="1" noChangeArrowheads="1"/>
          </p:cNvSpPr>
          <p:nvPr>
            <p:ph type="ctrTitle"/>
          </p:nvPr>
        </p:nvSpPr>
        <p:spPr>
          <a:xfrm>
            <a:off x="685800" y="2901950"/>
            <a:ext cx="7772400" cy="1143000"/>
          </a:xfrm>
        </p:spPr>
        <p:txBody>
          <a:bodyPr/>
          <a:lstStyle>
            <a:lvl1pPr algn="ctr">
              <a:defRPr sz="4000">
                <a:solidFill>
                  <a:srgbClr val="FF6600"/>
                </a:solidFill>
              </a:defRPr>
            </a:lvl1pPr>
          </a:lstStyle>
          <a:p>
            <a:r>
              <a:rPr lang="en-US" altLang="zh-CN"/>
              <a:t>Click to edit Master title style</a:t>
            </a:r>
          </a:p>
        </p:txBody>
      </p:sp>
      <p:sp>
        <p:nvSpPr>
          <p:cNvPr id="867332" name="Rectangle 4"/>
          <p:cNvSpPr>
            <a:spLocks noGrp="1" noChangeArrowheads="1"/>
          </p:cNvSpPr>
          <p:nvPr>
            <p:ph type="subTitle" idx="1"/>
          </p:nvPr>
        </p:nvSpPr>
        <p:spPr>
          <a:xfrm>
            <a:off x="1371600" y="4276725"/>
            <a:ext cx="6400800" cy="1362075"/>
          </a:xfrm>
        </p:spPr>
        <p:txBody>
          <a:bodyPr/>
          <a:lstStyle>
            <a:lvl1pPr marL="0" indent="0" algn="ctr">
              <a:buFontTx/>
              <a:buNone/>
              <a:defRPr b="0"/>
            </a:lvl1pPr>
          </a:lstStyle>
          <a:p>
            <a:r>
              <a:rPr lang="en-US" altLang="zh-CN"/>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blank" preserve="1">
  <p:cSld name="1_Blank">
    <p:spTree>
      <p:nvGrpSpPr>
        <p:cNvPr id="1" name=""/>
        <p:cNvGrpSpPr/>
        <p:nvPr/>
      </p:nvGrpSpPr>
      <p:grpSpPr>
        <a:xfrm>
          <a:off x="0" y="0"/>
          <a:ext cx="0" cy="0"/>
          <a:chOff x="0" y="0"/>
          <a:chExt cx="0" cy="0"/>
        </a:xfrm>
      </p:grpSpPr>
      <p:graphicFrame>
        <p:nvGraphicFramePr>
          <p:cNvPr id="2" name="Object 2"/>
          <p:cNvGraphicFramePr>
            <a:graphicFrameLocks noChangeAspect="1"/>
          </p:cNvGraphicFramePr>
          <p:nvPr/>
        </p:nvGraphicFramePr>
        <p:xfrm>
          <a:off x="0" y="0"/>
          <a:ext cx="9144000" cy="6856413"/>
        </p:xfrm>
        <a:graphic>
          <a:graphicData uri="http://schemas.openxmlformats.org/presentationml/2006/ole">
            <mc:AlternateContent xmlns:mc="http://schemas.openxmlformats.org/markup-compatibility/2006">
              <mc:Choice xmlns:v="urn:schemas-microsoft-com:vml" Requires="v">
                <p:oleObj spid="_x0000_s99341" name="Image" r:id="rId3" imgW="2621063" imgH="1965964" progId="">
                  <p:embed/>
                </p:oleObj>
              </mc:Choice>
              <mc:Fallback>
                <p:oleObj name="Image" r:id="rId3" imgW="2621063" imgH="1965964" progId="">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Text Box 5"/>
          <p:cNvSpPr txBox="1">
            <a:spLocks noChangeArrowheads="1"/>
          </p:cNvSpPr>
          <p:nvPr/>
        </p:nvSpPr>
        <p:spPr bwMode="auto">
          <a:xfrm>
            <a:off x="152400" y="381000"/>
            <a:ext cx="8839200" cy="244475"/>
          </a:xfrm>
          <a:prstGeom prst="rect">
            <a:avLst/>
          </a:prstGeom>
          <a:noFill/>
          <a:ln w="9525">
            <a:noFill/>
            <a:miter lim="800000"/>
            <a:headEnd/>
            <a:tailEnd/>
          </a:ln>
          <a:effectLst/>
        </p:spPr>
        <p:txBody>
          <a:bodyPr>
            <a:spAutoFit/>
          </a:bodyPr>
          <a:lstStyle/>
          <a:p>
            <a:pPr algn="r" eaLnBrk="0" hangingPunct="0">
              <a:spcBef>
                <a:spcPct val="50000"/>
              </a:spcBef>
              <a:defRPr/>
            </a:pPr>
            <a:endParaRPr lang="en-US" altLang="zh-CN" sz="1000" b="1" dirty="0">
              <a:solidFill>
                <a:srgbClr val="003399"/>
              </a:solidFill>
              <a:ea typeface="SimSun" pitchFamily="2" charset="-122"/>
            </a:endParaRPr>
          </a:p>
        </p:txBody>
      </p:sp>
      <p:pic>
        <p:nvPicPr>
          <p:cNvPr id="4" name="Picture 4" descr="welcome slide background"/>
          <p:cNvPicPr>
            <a:picLocks noChangeAspect="1" noChangeArrowheads="1"/>
          </p:cNvPicPr>
          <p:nvPr userDrawn="1"/>
        </p:nvPicPr>
        <p:blipFill>
          <a:blip r:embed="rId5" cstate="print"/>
          <a:srcRect r="20000"/>
          <a:stretch>
            <a:fillRect/>
          </a:stretch>
        </p:blipFill>
        <p:spPr bwMode="auto">
          <a:xfrm>
            <a:off x="0" y="0"/>
            <a:ext cx="9144000" cy="6858000"/>
          </a:xfrm>
          <a:prstGeom prst="rect">
            <a:avLst/>
          </a:prstGeom>
          <a:noFill/>
          <a:ln w="9525">
            <a:noFill/>
            <a:miter lim="800000"/>
            <a:headEnd/>
            <a:tailEnd/>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S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S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SG"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685800"/>
            <a:ext cx="2057400" cy="5562600"/>
          </a:xfrm>
        </p:spPr>
        <p:txBody>
          <a:bodyPr vert="eaVert"/>
          <a:lstStyle/>
          <a:p>
            <a:r>
              <a:rPr lang="en-US" smtClean="0"/>
              <a:t>Click to edit Master title style</a:t>
            </a:r>
            <a:endParaRPr lang="en-SG"/>
          </a:p>
        </p:txBody>
      </p:sp>
      <p:sp>
        <p:nvSpPr>
          <p:cNvPr id="3" name="Vertical Text Placeholder 2"/>
          <p:cNvSpPr>
            <a:spLocks noGrp="1"/>
          </p:cNvSpPr>
          <p:nvPr>
            <p:ph type="body" orient="vert" idx="1"/>
          </p:nvPr>
        </p:nvSpPr>
        <p:spPr>
          <a:xfrm>
            <a:off x="457200" y="685800"/>
            <a:ext cx="6019800" cy="556260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271490" y="428609"/>
            <a:ext cx="8229600" cy="785813"/>
          </a:xfrm>
        </p:spPr>
        <p:txBody>
          <a:bodyPr/>
          <a:lstStyle>
            <a:lvl1pPr>
              <a:defRPr>
                <a:solidFill>
                  <a:srgbClr val="FF0066"/>
                </a:solidFill>
              </a:defRPr>
            </a:lvl1pPr>
          </a:lstStyle>
          <a:p>
            <a:r>
              <a:rPr lang="en-US" smtClean="0"/>
              <a:t>Click to edit Master title style</a:t>
            </a:r>
            <a:endParaRPr lang="en-SG"/>
          </a:p>
        </p:txBody>
      </p:sp>
      <p:sp>
        <p:nvSpPr>
          <p:cNvPr id="3" name="Chart Placeholder 2"/>
          <p:cNvSpPr>
            <a:spLocks noGrp="1"/>
          </p:cNvSpPr>
          <p:nvPr>
            <p:ph type="chart" idx="1"/>
          </p:nvPr>
        </p:nvSpPr>
        <p:spPr>
          <a:xfrm>
            <a:off x="285720" y="1214422"/>
            <a:ext cx="8229600" cy="4724400"/>
          </a:xfrm>
        </p:spPr>
        <p:txBody>
          <a:bodyPr/>
          <a:lstStyle/>
          <a:p>
            <a:pPr lvl="0"/>
            <a:endParaRPr lang="en-SG" noProof="0" smtClean="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dgm" preserve="1">
  <p:cSld name="Title and Diagram or Organization Chart">
    <p:spTree>
      <p:nvGrpSpPr>
        <p:cNvPr id="1" name=""/>
        <p:cNvGrpSpPr/>
        <p:nvPr/>
      </p:nvGrpSpPr>
      <p:grpSpPr>
        <a:xfrm>
          <a:off x="0" y="0"/>
          <a:ext cx="0" cy="0"/>
          <a:chOff x="0" y="0"/>
          <a:chExt cx="0" cy="0"/>
        </a:xfrm>
      </p:grpSpPr>
      <p:sp>
        <p:nvSpPr>
          <p:cNvPr id="2" name="Title 1"/>
          <p:cNvSpPr>
            <a:spLocks noGrp="1"/>
          </p:cNvSpPr>
          <p:nvPr>
            <p:ph type="title"/>
          </p:nvPr>
        </p:nvSpPr>
        <p:spPr>
          <a:xfrm>
            <a:off x="271490" y="500042"/>
            <a:ext cx="8229600" cy="785813"/>
          </a:xfrm>
        </p:spPr>
        <p:txBody>
          <a:bodyPr/>
          <a:lstStyle>
            <a:lvl1pPr>
              <a:defRPr>
                <a:solidFill>
                  <a:srgbClr val="FF0066"/>
                </a:solidFill>
              </a:defRPr>
            </a:lvl1pPr>
          </a:lstStyle>
          <a:p>
            <a:r>
              <a:rPr lang="en-US" smtClean="0"/>
              <a:t>Click to edit Master title style</a:t>
            </a:r>
            <a:endParaRPr lang="en-SG"/>
          </a:p>
        </p:txBody>
      </p:sp>
      <p:sp>
        <p:nvSpPr>
          <p:cNvPr id="3" name="SmartArt Placeholder 2"/>
          <p:cNvSpPr>
            <a:spLocks noGrp="1"/>
          </p:cNvSpPr>
          <p:nvPr>
            <p:ph type="dgm" idx="1"/>
          </p:nvPr>
        </p:nvSpPr>
        <p:spPr>
          <a:xfrm>
            <a:off x="271490" y="1338242"/>
            <a:ext cx="8229600" cy="4724400"/>
          </a:xfrm>
        </p:spPr>
        <p:txBody>
          <a:bodyPr/>
          <a:lstStyle/>
          <a:p>
            <a:pPr lvl="0"/>
            <a:endParaRPr lang="en-SG" noProof="0" smtClean="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pic>
        <p:nvPicPr>
          <p:cNvPr id="3" name="Picture 4" descr="welcome slide background"/>
          <p:cNvPicPr>
            <a:picLocks noChangeAspect="1" noChangeArrowheads="1"/>
          </p:cNvPicPr>
          <p:nvPr userDrawn="1"/>
        </p:nvPicPr>
        <p:blipFill>
          <a:blip r:embed="rId2" cstate="print"/>
          <a:srcRect r="20000"/>
          <a:stretch>
            <a:fillRect/>
          </a:stretch>
        </p:blipFill>
        <p:spPr bwMode="auto">
          <a:xfrm>
            <a:off x="0" y="0"/>
            <a:ext cx="9144000" cy="6858000"/>
          </a:xfrm>
          <a:prstGeom prst="rect">
            <a:avLst/>
          </a:prstGeom>
          <a:noFill/>
          <a:ln w="9525">
            <a:noFill/>
            <a:miter lim="800000"/>
            <a:headEnd/>
            <a:tailEnd/>
          </a:ln>
        </p:spPr>
      </p:pic>
      <p:sp>
        <p:nvSpPr>
          <p:cNvPr id="4" name="Title 3"/>
          <p:cNvSpPr>
            <a:spLocks noGrp="1" noChangeArrowheads="1"/>
          </p:cNvSpPr>
          <p:nvPr>
            <p:ph type="ctrTitle"/>
          </p:nvPr>
        </p:nvSpPr>
        <p:spPr>
          <a:xfrm>
            <a:off x="685800" y="2901950"/>
            <a:ext cx="7772400" cy="1143000"/>
          </a:xfrm>
          <a:prstGeom prst="rect">
            <a:avLst/>
          </a:prstGeom>
        </p:spPr>
        <p:txBody>
          <a:bodyPr/>
          <a:lstStyle>
            <a:lvl1pPr algn="ctr">
              <a:defRPr sz="4000">
                <a:solidFill>
                  <a:srgbClr val="FFFF00"/>
                </a:solidFill>
              </a:defRPr>
            </a:lvl1pPr>
          </a:lstStyle>
          <a:p>
            <a:r>
              <a:rPr lang="en-US" altLang="zh-CN" dirty="0"/>
              <a:t>Click to edit Master title style</a:t>
            </a:r>
          </a:p>
        </p:txBody>
      </p:sp>
      <p:sp>
        <p:nvSpPr>
          <p:cNvPr id="5" name="Rectangle 4"/>
          <p:cNvSpPr>
            <a:spLocks noGrp="1" noChangeArrowheads="1"/>
          </p:cNvSpPr>
          <p:nvPr>
            <p:ph type="subTitle" idx="1"/>
          </p:nvPr>
        </p:nvSpPr>
        <p:spPr>
          <a:xfrm>
            <a:off x="1371600" y="4276725"/>
            <a:ext cx="6400800" cy="1362075"/>
          </a:xfrm>
        </p:spPr>
        <p:txBody>
          <a:bodyPr/>
          <a:lstStyle>
            <a:lvl1pPr marL="0" indent="0" algn="ctr">
              <a:buFontTx/>
              <a:buNone/>
              <a:defRPr sz="2800" b="1">
                <a:solidFill>
                  <a:schemeClr val="bg1"/>
                </a:solidFill>
              </a:defRPr>
            </a:lvl1pPr>
          </a:lstStyle>
          <a:p>
            <a:r>
              <a:rPr lang="en-US" altLang="zh-CN" dirty="0"/>
              <a:t>Click to edit Master subtitle style</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S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Content Placeholder 2"/>
          <p:cNvSpPr>
            <a:spLocks noGrp="1"/>
          </p:cNvSpPr>
          <p:nvPr>
            <p:ph sz="half" idx="1"/>
          </p:nvPr>
        </p:nvSpPr>
        <p:spPr>
          <a:xfrm>
            <a:off x="457200" y="15240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Content Placeholder 3"/>
          <p:cNvSpPr>
            <a:spLocks noGrp="1"/>
          </p:cNvSpPr>
          <p:nvPr>
            <p:ph sz="half" idx="2"/>
          </p:nvPr>
        </p:nvSpPr>
        <p:spPr>
          <a:xfrm>
            <a:off x="4648200" y="1524000"/>
            <a:ext cx="4038600" cy="4724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S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rgbClr val="FF0066"/>
                </a:solidFill>
              </a:defRPr>
            </a:lvl1pPr>
          </a:lstStyle>
          <a:p>
            <a:r>
              <a:rPr lang="en-US" dirty="0" smtClean="0"/>
              <a:t>Click to edit Master title style</a:t>
            </a:r>
            <a:endParaRPr lang="en-SG"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blank" preserve="1">
  <p:cSld name="2_Blank">
    <p:spTree>
      <p:nvGrpSpPr>
        <p:cNvPr id="1" name=""/>
        <p:cNvGrpSpPr/>
        <p:nvPr/>
      </p:nvGrpSpPr>
      <p:grpSpPr>
        <a:xfrm>
          <a:off x="0" y="0"/>
          <a:ext cx="0" cy="0"/>
          <a:chOff x="0" y="0"/>
          <a:chExt cx="0" cy="0"/>
        </a:xfrm>
      </p:grpSpPr>
      <p:graphicFrame>
        <p:nvGraphicFramePr>
          <p:cNvPr id="2" name="Object 2"/>
          <p:cNvGraphicFramePr>
            <a:graphicFrameLocks noChangeAspect="1"/>
          </p:cNvGraphicFramePr>
          <p:nvPr/>
        </p:nvGraphicFramePr>
        <p:xfrm>
          <a:off x="0" y="0"/>
          <a:ext cx="9144000" cy="6856413"/>
        </p:xfrm>
        <a:graphic>
          <a:graphicData uri="http://schemas.openxmlformats.org/presentationml/2006/ole">
            <mc:AlternateContent xmlns:mc="http://schemas.openxmlformats.org/markup-compatibility/2006">
              <mc:Choice xmlns:v="urn:schemas-microsoft-com:vml" Requires="v">
                <p:oleObj spid="_x0000_s100365" name="Image" r:id="rId3" imgW="2621063" imgH="1965964" progId="">
                  <p:embed/>
                </p:oleObj>
              </mc:Choice>
              <mc:Fallback>
                <p:oleObj name="Image" r:id="rId3" imgW="2621063" imgH="1965964" progId="">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 name="Text Box 5"/>
          <p:cNvSpPr txBox="1">
            <a:spLocks noChangeArrowheads="1"/>
          </p:cNvSpPr>
          <p:nvPr/>
        </p:nvSpPr>
        <p:spPr bwMode="auto">
          <a:xfrm>
            <a:off x="152400" y="381000"/>
            <a:ext cx="8839200" cy="244475"/>
          </a:xfrm>
          <a:prstGeom prst="rect">
            <a:avLst/>
          </a:prstGeom>
          <a:noFill/>
          <a:ln w="9525">
            <a:noFill/>
            <a:miter lim="800000"/>
            <a:headEnd/>
            <a:tailEnd/>
          </a:ln>
          <a:effectLst/>
        </p:spPr>
        <p:txBody>
          <a:bodyPr>
            <a:spAutoFit/>
          </a:bodyPr>
          <a:lstStyle/>
          <a:p>
            <a:pPr algn="r" eaLnBrk="0" hangingPunct="0">
              <a:spcBef>
                <a:spcPct val="50000"/>
              </a:spcBef>
              <a:defRPr/>
            </a:pPr>
            <a:endParaRPr lang="en-US" altLang="zh-CN" sz="1000" b="1" dirty="0">
              <a:solidFill>
                <a:srgbClr val="003399"/>
              </a:solidFill>
              <a:ea typeface="SimSun" pitchFamily="2" charset="-122"/>
            </a:endParaRPr>
          </a:p>
        </p:txBody>
      </p:sp>
      <p:pic>
        <p:nvPicPr>
          <p:cNvPr id="4" name="Picture 4" descr="welcome slide background"/>
          <p:cNvPicPr>
            <a:picLocks noChangeAspect="1" noChangeArrowheads="1"/>
          </p:cNvPicPr>
          <p:nvPr userDrawn="1"/>
        </p:nvPicPr>
        <p:blipFill>
          <a:blip r:embed="rId5" cstate="print"/>
          <a:srcRect r="20000"/>
          <a:stretch>
            <a:fillRect/>
          </a:stretch>
        </p:blipFill>
        <p:spPr bwMode="auto">
          <a:xfrm>
            <a:off x="0" y="0"/>
            <a:ext cx="9144000" cy="6858000"/>
          </a:xfrm>
          <a:prstGeom prst="rect">
            <a:avLst/>
          </a:prstGeom>
          <a:noFill/>
          <a:ln w="9525">
            <a:noFill/>
            <a:miter lim="800000"/>
            <a:headEnd/>
            <a:tailEnd/>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titleOnly" preserve="1">
  <p:cSld name="1_Title Only">
    <p:spTree>
      <p:nvGrpSpPr>
        <p:cNvPr id="1" name=""/>
        <p:cNvGrpSpPr/>
        <p:nvPr/>
      </p:nvGrpSpPr>
      <p:grpSpPr>
        <a:xfrm>
          <a:off x="0" y="0"/>
          <a:ext cx="0" cy="0"/>
          <a:chOff x="0" y="0"/>
          <a:chExt cx="0" cy="0"/>
        </a:xfrm>
      </p:grpSpPr>
      <p:graphicFrame>
        <p:nvGraphicFramePr>
          <p:cNvPr id="3" name="Object 2"/>
          <p:cNvGraphicFramePr>
            <a:graphicFrameLocks noChangeAspect="1"/>
          </p:cNvGraphicFramePr>
          <p:nvPr/>
        </p:nvGraphicFramePr>
        <p:xfrm>
          <a:off x="0" y="0"/>
          <a:ext cx="9144000" cy="6856413"/>
        </p:xfrm>
        <a:graphic>
          <a:graphicData uri="http://schemas.openxmlformats.org/presentationml/2006/ole">
            <mc:AlternateContent xmlns:mc="http://schemas.openxmlformats.org/markup-compatibility/2006">
              <mc:Choice xmlns:v="urn:schemas-microsoft-com:vml" Requires="v">
                <p:oleObj spid="_x0000_s98317" name="Image" r:id="rId3" imgW="2621063" imgH="1965964" progId="Photoshop.Image.9">
                  <p:embed/>
                </p:oleObj>
              </mc:Choice>
              <mc:Fallback>
                <p:oleObj name="Image" r:id="rId3" imgW="2621063" imgH="1965964" progId="Photoshop.Image.9">
                  <p:embed/>
                  <p:pic>
                    <p:nvPicPr>
                      <p:cNvPr id="0" name="Object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4" name="Text Box 5"/>
          <p:cNvSpPr txBox="1">
            <a:spLocks noChangeArrowheads="1"/>
          </p:cNvSpPr>
          <p:nvPr/>
        </p:nvSpPr>
        <p:spPr bwMode="auto">
          <a:xfrm>
            <a:off x="152400" y="381000"/>
            <a:ext cx="8839200" cy="244475"/>
          </a:xfrm>
          <a:prstGeom prst="rect">
            <a:avLst/>
          </a:prstGeom>
          <a:noFill/>
          <a:ln w="9525">
            <a:noFill/>
            <a:miter lim="800000"/>
            <a:headEnd/>
            <a:tailEnd/>
          </a:ln>
          <a:effectLst/>
        </p:spPr>
        <p:txBody>
          <a:bodyPr>
            <a:spAutoFit/>
          </a:bodyPr>
          <a:lstStyle/>
          <a:p>
            <a:pPr algn="r" eaLnBrk="0" hangingPunct="0">
              <a:spcBef>
                <a:spcPct val="50000"/>
              </a:spcBef>
              <a:defRPr/>
            </a:pPr>
            <a:endParaRPr lang="en-US" altLang="zh-CN" sz="1000" b="1">
              <a:solidFill>
                <a:srgbClr val="003399"/>
              </a:solidFill>
              <a:ea typeface="SimSun" pitchFamily="2" charset="-122"/>
            </a:endParaRPr>
          </a:p>
        </p:txBody>
      </p:sp>
      <p:sp>
        <p:nvSpPr>
          <p:cNvPr id="5" name="Rectangle 4"/>
          <p:cNvSpPr/>
          <p:nvPr userDrawn="1"/>
        </p:nvSpPr>
        <p:spPr bwMode="auto">
          <a:xfrm>
            <a:off x="7143750" y="5786438"/>
            <a:ext cx="1608138" cy="836612"/>
          </a:xfrm>
          <a:prstGeom prst="rect">
            <a:avLst/>
          </a:prstGeom>
          <a:solidFill>
            <a:schemeClr val="bg2">
              <a:lumMod val="20000"/>
              <a:lumOff val="80000"/>
            </a:schemeClr>
          </a:solidFill>
          <a:ln w="0" cap="flat" cmpd="sng" algn="ctr">
            <a:noFill/>
            <a:prstDash val="solid"/>
            <a:round/>
            <a:headEnd type="none" w="med" len="med"/>
            <a:tailEnd type="none" w="med" len="med"/>
          </a:ln>
          <a:effectLst/>
        </p:spPr>
        <p:txBody>
          <a:bodyPr/>
          <a:lstStyle/>
          <a:p>
            <a:pPr>
              <a:defRPr/>
            </a:pPr>
            <a:endParaRPr lang="en-US"/>
          </a:p>
        </p:txBody>
      </p:sp>
      <p:pic>
        <p:nvPicPr>
          <p:cNvPr id="6" name="Picture 7" descr="NGS Blue Logo_Low Res.gif"/>
          <p:cNvPicPr>
            <a:picLocks noChangeAspect="1"/>
          </p:cNvPicPr>
          <p:nvPr userDrawn="1"/>
        </p:nvPicPr>
        <p:blipFill>
          <a:blip r:embed="rId5" cstate="print"/>
          <a:srcRect/>
          <a:stretch>
            <a:fillRect/>
          </a:stretch>
        </p:blipFill>
        <p:spPr bwMode="auto">
          <a:xfrm>
            <a:off x="7215188" y="5143500"/>
            <a:ext cx="1811337" cy="1608138"/>
          </a:xfrm>
          <a:prstGeom prst="rect">
            <a:avLst/>
          </a:prstGeom>
          <a:noFill/>
          <a:ln w="9525">
            <a:noFill/>
            <a:miter lim="800000"/>
            <a:headEnd/>
            <a:tailEnd/>
          </a:ln>
        </p:spPr>
      </p:pic>
      <p:sp>
        <p:nvSpPr>
          <p:cNvPr id="7" name="Rectangle 6"/>
          <p:cNvSpPr/>
          <p:nvPr userDrawn="1"/>
        </p:nvSpPr>
        <p:spPr bwMode="auto">
          <a:xfrm>
            <a:off x="7143750" y="4643438"/>
            <a:ext cx="1857375" cy="2071687"/>
          </a:xfrm>
          <a:prstGeom prst="rect">
            <a:avLst/>
          </a:prstGeom>
          <a:solidFill>
            <a:srgbClr val="E4E4E4"/>
          </a:solidFill>
          <a:ln w="0" cap="flat" cmpd="sng" algn="ctr">
            <a:noFill/>
            <a:prstDash val="solid"/>
            <a:round/>
            <a:headEnd type="none" w="med" len="med"/>
            <a:tailEnd type="none" w="med" len="med"/>
          </a:ln>
          <a:effectLst/>
        </p:spPr>
        <p:txBody>
          <a:bodyPr/>
          <a:lstStyle/>
          <a:p>
            <a:pPr>
              <a:defRPr/>
            </a:pPr>
            <a:endParaRPr lang="en-US"/>
          </a:p>
        </p:txBody>
      </p:sp>
      <p:sp>
        <p:nvSpPr>
          <p:cNvPr id="2" name="Title 1"/>
          <p:cNvSpPr>
            <a:spLocks noGrp="1"/>
          </p:cNvSpPr>
          <p:nvPr>
            <p:ph type="title"/>
          </p:nvPr>
        </p:nvSpPr>
        <p:spPr/>
        <p:txBody>
          <a:bodyPr/>
          <a:lstStyle>
            <a:lvl1pPr>
              <a:defRPr>
                <a:solidFill>
                  <a:srgbClr val="FF0066"/>
                </a:solidFill>
              </a:defRPr>
            </a:lvl1pPr>
          </a:lstStyle>
          <a:p>
            <a:r>
              <a:rPr lang="en-US" dirty="0" smtClean="0"/>
              <a:t>Click to edit Master title style</a:t>
            </a:r>
            <a:endParaRPr lang="en-SG"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image" Target="../media/image1.pn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oleObject" Target="../embeddings/oleObject1.bin"/><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vmlDrawing" Target="../drawings/vmlDrawing1.v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aphicFrame>
        <p:nvGraphicFramePr>
          <p:cNvPr id="1026" name="Object 2"/>
          <p:cNvGraphicFramePr>
            <a:graphicFrameLocks noChangeAspect="1"/>
          </p:cNvGraphicFramePr>
          <p:nvPr/>
        </p:nvGraphicFramePr>
        <p:xfrm>
          <a:off x="0" y="0"/>
          <a:ext cx="9144000" cy="6856413"/>
        </p:xfrm>
        <a:graphic>
          <a:graphicData uri="http://schemas.openxmlformats.org/presentationml/2006/ole">
            <mc:AlternateContent xmlns:mc="http://schemas.openxmlformats.org/markup-compatibility/2006">
              <mc:Choice xmlns:v="urn:schemas-microsoft-com:vml" Requires="v">
                <p:oleObj spid="_x0000_s1037" name="Image" r:id="rId20" imgW="2621063" imgH="1965964" progId="Photoshop.Image.9">
                  <p:embed/>
                </p:oleObj>
              </mc:Choice>
              <mc:Fallback>
                <p:oleObj name="Image" r:id="rId20" imgW="2621063" imgH="1965964" progId="Photoshop.Image.9">
                  <p:embed/>
                  <p:pic>
                    <p:nvPicPr>
                      <p:cNvPr id="0" name="Object 2"/>
                      <p:cNvPicPr>
                        <a:picLocks noChangeAspect="1" noChangeArrowheads="1"/>
                      </p:cNvPicPr>
                      <p:nvPr/>
                    </p:nvPicPr>
                    <p:blipFill>
                      <a:blip r:embed="rId21">
                        <a:extLst>
                          <a:ext uri="{28A0092B-C50C-407E-A947-70E740481C1C}">
                            <a14:useLocalDpi xmlns:a14="http://schemas.microsoft.com/office/drawing/2010/main" val="0"/>
                          </a:ext>
                        </a:extLst>
                      </a:blip>
                      <a:srcRect/>
                      <a:stretch>
                        <a:fillRect/>
                      </a:stretch>
                    </p:blipFill>
                    <p:spPr bwMode="auto">
                      <a:xfrm>
                        <a:off x="0" y="0"/>
                        <a:ext cx="9144000" cy="6856413"/>
                      </a:xfrm>
                      <a:prstGeom prst="rect">
                        <a:avLst/>
                      </a:prstGeom>
                      <a:noFill/>
                      <a:ln>
                        <a:noFill/>
                      </a:ln>
                      <a:effectLst/>
                      <a:extLst>
                        <a:ext uri="{909E8E84-426E-40DD-AFC4-6F175D3DCCD1}">
                          <a14:hiddenFill xmlns:a14="http://schemas.microsoft.com/office/drawing/2010/main">
                            <a:solidFill>
                              <a:srgbClr val="BBE0E3"/>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oleObj>
              </mc:Fallback>
            </mc:AlternateContent>
          </a:graphicData>
        </a:graphic>
      </p:graphicFrame>
      <p:sp>
        <p:nvSpPr>
          <p:cNvPr id="1028" name="Rectangle 3"/>
          <p:cNvSpPr>
            <a:spLocks noGrp="1" noChangeArrowheads="1"/>
          </p:cNvSpPr>
          <p:nvPr>
            <p:ph type="title"/>
          </p:nvPr>
        </p:nvSpPr>
        <p:spPr bwMode="auto">
          <a:xfrm>
            <a:off x="271463" y="571500"/>
            <a:ext cx="8229600" cy="78581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smtClean="0"/>
              <a:t>Click to edit Master title style</a:t>
            </a:r>
          </a:p>
        </p:txBody>
      </p:sp>
      <p:sp>
        <p:nvSpPr>
          <p:cNvPr id="1029" name="Rectangle 4"/>
          <p:cNvSpPr>
            <a:spLocks noGrp="1" noChangeArrowheads="1"/>
          </p:cNvSpPr>
          <p:nvPr>
            <p:ph type="body" idx="1"/>
          </p:nvPr>
        </p:nvSpPr>
        <p:spPr bwMode="auto">
          <a:xfrm>
            <a:off x="271463" y="1409700"/>
            <a:ext cx="8229600" cy="4724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p>
        </p:txBody>
      </p:sp>
      <p:sp>
        <p:nvSpPr>
          <p:cNvPr id="866309" name="Text Box 5"/>
          <p:cNvSpPr txBox="1">
            <a:spLocks noChangeArrowheads="1"/>
          </p:cNvSpPr>
          <p:nvPr/>
        </p:nvSpPr>
        <p:spPr bwMode="auto">
          <a:xfrm>
            <a:off x="152400" y="381000"/>
            <a:ext cx="8839200" cy="244475"/>
          </a:xfrm>
          <a:prstGeom prst="rect">
            <a:avLst/>
          </a:prstGeom>
          <a:noFill/>
          <a:ln w="9525">
            <a:noFill/>
            <a:miter lim="800000"/>
            <a:headEnd/>
            <a:tailEnd/>
          </a:ln>
          <a:effectLst/>
        </p:spPr>
        <p:txBody>
          <a:bodyPr>
            <a:spAutoFit/>
          </a:bodyPr>
          <a:lstStyle/>
          <a:p>
            <a:pPr algn="r" eaLnBrk="0" hangingPunct="0">
              <a:spcBef>
                <a:spcPct val="50000"/>
              </a:spcBef>
              <a:defRPr/>
            </a:pPr>
            <a:endParaRPr lang="en-US" altLang="zh-CN" sz="1000" b="1">
              <a:solidFill>
                <a:srgbClr val="003399"/>
              </a:solidFill>
              <a:ea typeface="SimSun" pitchFamily="2" charset="-122"/>
            </a:endParaRPr>
          </a:p>
        </p:txBody>
      </p:sp>
      <p:sp>
        <p:nvSpPr>
          <p:cNvPr id="7" name="Rectangle 6"/>
          <p:cNvSpPr/>
          <p:nvPr userDrawn="1"/>
        </p:nvSpPr>
        <p:spPr bwMode="auto">
          <a:xfrm>
            <a:off x="7143750" y="5786438"/>
            <a:ext cx="1608138" cy="836612"/>
          </a:xfrm>
          <a:prstGeom prst="rect">
            <a:avLst/>
          </a:prstGeom>
          <a:solidFill>
            <a:schemeClr val="bg2">
              <a:lumMod val="20000"/>
              <a:lumOff val="80000"/>
            </a:schemeClr>
          </a:solidFill>
          <a:ln w="0" cap="flat" cmpd="sng" algn="ctr">
            <a:noFill/>
            <a:prstDash val="solid"/>
            <a:round/>
            <a:headEnd type="none" w="med" len="med"/>
            <a:tailEnd type="none" w="med" len="med"/>
          </a:ln>
          <a:effectLst/>
        </p:spPr>
        <p:txBody>
          <a:bodyPr/>
          <a:lstStyle/>
          <a:p>
            <a:pPr>
              <a:defRPr/>
            </a:pPr>
            <a:endParaRPr lang="en-US"/>
          </a:p>
        </p:txBody>
      </p:sp>
      <p:pic>
        <p:nvPicPr>
          <p:cNvPr id="1032" name="Picture 7" descr="NGS Blue Logo_Low Res.gif"/>
          <p:cNvPicPr>
            <a:picLocks noChangeAspect="1"/>
          </p:cNvPicPr>
          <p:nvPr userDrawn="1"/>
        </p:nvPicPr>
        <p:blipFill>
          <a:blip r:embed="rId22" cstate="print"/>
          <a:srcRect/>
          <a:stretch>
            <a:fillRect/>
          </a:stretch>
        </p:blipFill>
        <p:spPr bwMode="auto">
          <a:xfrm>
            <a:off x="7215188" y="5143500"/>
            <a:ext cx="1811337" cy="1608138"/>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4194" r:id="rId1"/>
    <p:sldLayoutId id="2147484196" r:id="rId2"/>
    <p:sldLayoutId id="2147484181" r:id="rId3"/>
    <p:sldLayoutId id="2147484182" r:id="rId4"/>
    <p:sldLayoutId id="2147484183" r:id="rId5"/>
    <p:sldLayoutId id="2147484184" r:id="rId6"/>
    <p:sldLayoutId id="2147484185" r:id="rId7"/>
    <p:sldLayoutId id="2147484198" r:id="rId8"/>
    <p:sldLayoutId id="2147484195" r:id="rId9"/>
    <p:sldLayoutId id="2147484186" r:id="rId10"/>
    <p:sldLayoutId id="2147484197" r:id="rId11"/>
    <p:sldLayoutId id="2147484187" r:id="rId12"/>
    <p:sldLayoutId id="2147484188" r:id="rId13"/>
    <p:sldLayoutId id="2147484189" r:id="rId14"/>
    <p:sldLayoutId id="2147484190" r:id="rId15"/>
    <p:sldLayoutId id="2147484191" r:id="rId16"/>
    <p:sldLayoutId id="2147484192" r:id="rId17"/>
  </p:sldLayoutIdLst>
  <p:txStyles>
    <p:titleStyle>
      <a:lvl1pPr algn="l" rtl="0" eaLnBrk="0" fontAlgn="base" hangingPunct="0">
        <a:spcBef>
          <a:spcPct val="0"/>
        </a:spcBef>
        <a:spcAft>
          <a:spcPct val="0"/>
        </a:spcAft>
        <a:defRPr sz="3000" b="1">
          <a:solidFill>
            <a:srgbClr val="FF0066"/>
          </a:solidFill>
          <a:latin typeface="+mj-lt"/>
          <a:ea typeface="+mj-ea"/>
          <a:cs typeface="+mj-cs"/>
        </a:defRPr>
      </a:lvl1pPr>
      <a:lvl2pPr algn="l" rtl="0" eaLnBrk="0" fontAlgn="base" hangingPunct="0">
        <a:spcBef>
          <a:spcPct val="0"/>
        </a:spcBef>
        <a:spcAft>
          <a:spcPct val="0"/>
        </a:spcAft>
        <a:defRPr sz="3000" b="1">
          <a:solidFill>
            <a:srgbClr val="FF0066"/>
          </a:solidFill>
          <a:latin typeface="Arial" charset="0"/>
        </a:defRPr>
      </a:lvl2pPr>
      <a:lvl3pPr algn="l" rtl="0" eaLnBrk="0" fontAlgn="base" hangingPunct="0">
        <a:spcBef>
          <a:spcPct val="0"/>
        </a:spcBef>
        <a:spcAft>
          <a:spcPct val="0"/>
        </a:spcAft>
        <a:defRPr sz="3000" b="1">
          <a:solidFill>
            <a:srgbClr val="FF0066"/>
          </a:solidFill>
          <a:latin typeface="Arial" charset="0"/>
        </a:defRPr>
      </a:lvl3pPr>
      <a:lvl4pPr algn="l" rtl="0" eaLnBrk="0" fontAlgn="base" hangingPunct="0">
        <a:spcBef>
          <a:spcPct val="0"/>
        </a:spcBef>
        <a:spcAft>
          <a:spcPct val="0"/>
        </a:spcAft>
        <a:defRPr sz="3000" b="1">
          <a:solidFill>
            <a:srgbClr val="FF0066"/>
          </a:solidFill>
          <a:latin typeface="Arial" charset="0"/>
        </a:defRPr>
      </a:lvl4pPr>
      <a:lvl5pPr algn="l" rtl="0" eaLnBrk="0" fontAlgn="base" hangingPunct="0">
        <a:spcBef>
          <a:spcPct val="0"/>
        </a:spcBef>
        <a:spcAft>
          <a:spcPct val="0"/>
        </a:spcAft>
        <a:defRPr sz="3000" b="1">
          <a:solidFill>
            <a:srgbClr val="FF0066"/>
          </a:solidFill>
          <a:latin typeface="Arial" charset="0"/>
        </a:defRPr>
      </a:lvl5pPr>
      <a:lvl6pPr marL="457200" algn="l" rtl="0" fontAlgn="base">
        <a:spcBef>
          <a:spcPct val="0"/>
        </a:spcBef>
        <a:spcAft>
          <a:spcPct val="0"/>
        </a:spcAft>
        <a:defRPr sz="3000" b="1">
          <a:solidFill>
            <a:schemeClr val="accent2"/>
          </a:solidFill>
          <a:latin typeface="Arial" charset="0"/>
        </a:defRPr>
      </a:lvl6pPr>
      <a:lvl7pPr marL="914400" algn="l" rtl="0" fontAlgn="base">
        <a:spcBef>
          <a:spcPct val="0"/>
        </a:spcBef>
        <a:spcAft>
          <a:spcPct val="0"/>
        </a:spcAft>
        <a:defRPr sz="3000" b="1">
          <a:solidFill>
            <a:schemeClr val="accent2"/>
          </a:solidFill>
          <a:latin typeface="Arial" charset="0"/>
        </a:defRPr>
      </a:lvl7pPr>
      <a:lvl8pPr marL="1371600" algn="l" rtl="0" fontAlgn="base">
        <a:spcBef>
          <a:spcPct val="0"/>
        </a:spcBef>
        <a:spcAft>
          <a:spcPct val="0"/>
        </a:spcAft>
        <a:defRPr sz="3000" b="1">
          <a:solidFill>
            <a:schemeClr val="accent2"/>
          </a:solidFill>
          <a:latin typeface="Arial" charset="0"/>
        </a:defRPr>
      </a:lvl8pPr>
      <a:lvl9pPr marL="1828800" algn="l" rtl="0" fontAlgn="base">
        <a:spcBef>
          <a:spcPct val="0"/>
        </a:spcBef>
        <a:spcAft>
          <a:spcPct val="0"/>
        </a:spcAft>
        <a:defRPr sz="3000" b="1">
          <a:solidFill>
            <a:schemeClr val="accent2"/>
          </a:solidFill>
          <a:latin typeface="Arial" charset="0"/>
        </a:defRPr>
      </a:lvl9pPr>
    </p:titleStyle>
    <p:bodyStyle>
      <a:lvl1pPr marL="342900" indent="-342900" algn="l" rtl="0" eaLnBrk="0" fontAlgn="base" hangingPunct="0">
        <a:spcBef>
          <a:spcPct val="20000"/>
        </a:spcBef>
        <a:spcAft>
          <a:spcPct val="0"/>
        </a:spcAft>
        <a:buChar char="•"/>
        <a:defRPr sz="2400" b="1">
          <a:solidFill>
            <a:schemeClr val="accent2"/>
          </a:solidFill>
          <a:latin typeface="+mn-lt"/>
          <a:ea typeface="+mn-ea"/>
          <a:cs typeface="+mn-cs"/>
        </a:defRPr>
      </a:lvl1pPr>
      <a:lvl2pPr marL="742950" indent="-285750" algn="l" rtl="0" eaLnBrk="0" fontAlgn="base" hangingPunct="0">
        <a:spcBef>
          <a:spcPct val="20000"/>
        </a:spcBef>
        <a:spcAft>
          <a:spcPct val="0"/>
        </a:spcAft>
        <a:buChar char="–"/>
        <a:defRPr sz="2200">
          <a:solidFill>
            <a:schemeClr val="accent2"/>
          </a:solidFill>
          <a:latin typeface="+mn-lt"/>
        </a:defRPr>
      </a:lvl2pPr>
      <a:lvl3pPr marL="1143000" indent="-228600" algn="l" rtl="0" eaLnBrk="0" fontAlgn="base" hangingPunct="0">
        <a:spcBef>
          <a:spcPct val="20000"/>
        </a:spcBef>
        <a:spcAft>
          <a:spcPct val="0"/>
        </a:spcAft>
        <a:buChar char="•"/>
        <a:defRPr sz="2000" b="1">
          <a:solidFill>
            <a:srgbClr val="00B050"/>
          </a:solidFill>
          <a:latin typeface="+mn-lt"/>
        </a:defRPr>
      </a:lvl3pPr>
      <a:lvl4pPr marL="1600200" indent="-228600" algn="l" rtl="0" eaLnBrk="0" fontAlgn="base" hangingPunct="0">
        <a:spcBef>
          <a:spcPct val="20000"/>
        </a:spcBef>
        <a:spcAft>
          <a:spcPct val="0"/>
        </a:spcAft>
        <a:buChar char="–"/>
        <a:defRPr sz="2000" i="1">
          <a:solidFill>
            <a:srgbClr val="FF6600"/>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10.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7" Type="http://schemas.openxmlformats.org/officeDocument/2006/relationships/image" Target="../media/image20.jpe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10.xml"/><Relationship Id="rId4" Type="http://schemas.openxmlformats.org/officeDocument/2006/relationships/image" Target="../media/image22.jpeg"/></Relationships>
</file>

<file path=ppt/slides/_rels/slide18.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0.xml"/><Relationship Id="rId1" Type="http://schemas.openxmlformats.org/officeDocument/2006/relationships/slideLayout" Target="../slideLayouts/slideLayout10.xml"/><Relationship Id="rId4" Type="http://schemas.openxmlformats.org/officeDocument/2006/relationships/image" Target="../media/image24.jpe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hyperlink" Target="Motivatn.wmv" TargetMode="External"/><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jpe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10.xml"/></Relationships>
</file>

<file path=ppt/slides/_rels/slide28.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5.xml"/><Relationship Id="rId1" Type="http://schemas.openxmlformats.org/officeDocument/2006/relationships/slideLayout" Target="../slideLayouts/slideLayout3.xml"/><Relationship Id="rId4" Type="http://schemas.openxmlformats.org/officeDocument/2006/relationships/image" Target="../media/image32.jpeg"/></Relationships>
</file>

<file path=ppt/slides/_rels/slide2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8.xml"/></Relationships>
</file>

<file path=ppt/slides/_rels/slide3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7.xml"/><Relationship Id="rId1" Type="http://schemas.openxmlformats.org/officeDocument/2006/relationships/slideLayout" Target="../slideLayouts/slideLayout10.xml"/><Relationship Id="rId4" Type="http://schemas.openxmlformats.org/officeDocument/2006/relationships/image" Target="../media/image35.jpe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9.xml"/><Relationship Id="rId1" Type="http://schemas.openxmlformats.org/officeDocument/2006/relationships/slideLayout" Target="../slideLayouts/slideLayout10.xml"/><Relationship Id="rId6" Type="http://schemas.openxmlformats.org/officeDocument/2006/relationships/image" Target="../media/image39.jpeg"/><Relationship Id="rId5" Type="http://schemas.openxmlformats.org/officeDocument/2006/relationships/image" Target="../media/image38.jpeg"/><Relationship Id="rId4" Type="http://schemas.openxmlformats.org/officeDocument/2006/relationships/image" Target="../media/image37.jpeg"/></Relationships>
</file>

<file path=ppt/slides/_rels/slide3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0.xml"/></Relationships>
</file>

<file path=ppt/slides/_rels/slide34.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35.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10.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0.xml"/></Relationships>
</file>

<file path=ppt/slides/_rels/slide38.xml.rels><?xml version="1.0" encoding="UTF-8" standalone="yes"?>
<Relationships xmlns="http://schemas.openxmlformats.org/package/2006/relationships"><Relationship Id="rId2" Type="http://schemas.openxmlformats.org/officeDocument/2006/relationships/image" Target="../media/image41.jpeg"/><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23.xml"/><Relationship Id="rId1" Type="http://schemas.openxmlformats.org/officeDocument/2006/relationships/slideLayout" Target="../slideLayouts/slideLayout10.xml"/><Relationship Id="rId4" Type="http://schemas.openxmlformats.org/officeDocument/2006/relationships/image" Target="../media/image43.jpeg"/></Relationships>
</file>

<file path=ppt/slides/_rels/slide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10.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3" Type="http://schemas.openxmlformats.org/officeDocument/2006/relationships/hyperlink" Target="http://www.nus.edu.sg/ngs" TargetMode="External"/><Relationship Id="rId2" Type="http://schemas.openxmlformats.org/officeDocument/2006/relationships/notesSlide" Target="../notesSlides/notesSlide25.xml"/><Relationship Id="rId1" Type="http://schemas.openxmlformats.org/officeDocument/2006/relationships/slideLayout" Target="../slideLayouts/slideLayout10.xml"/><Relationship Id="rId4" Type="http://schemas.openxmlformats.org/officeDocument/2006/relationships/image" Target="../media/image44.jpeg"/></Relationships>
</file>

<file path=ppt/slides/_rels/slide42.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6.xml"/><Relationship Id="rId1" Type="http://schemas.openxmlformats.org/officeDocument/2006/relationships/slideLayout" Target="../slideLayouts/slideLayout10.xml"/></Relationships>
</file>

<file path=ppt/slides/_rels/slide43.xml.rels><?xml version="1.0" encoding="UTF-8" standalone="yes"?>
<Relationships xmlns="http://schemas.openxmlformats.org/package/2006/relationships"><Relationship Id="rId2" Type="http://schemas.openxmlformats.org/officeDocument/2006/relationships/image" Target="../media/image46.jpeg"/><Relationship Id="rId1" Type="http://schemas.openxmlformats.org/officeDocument/2006/relationships/slideLayout" Target="../slideLayouts/slideLayout10.xml"/></Relationships>
</file>

<file path=ppt/slides/_rels/slide4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0.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7" name="Picture 9" descr="final_NGS - orange logo, transparent"/>
          <p:cNvPicPr>
            <a:picLocks noChangeAspect="1" noChangeArrowheads="1"/>
          </p:cNvPicPr>
          <p:nvPr/>
        </p:nvPicPr>
        <p:blipFill>
          <a:blip r:embed="rId2" cstate="print"/>
          <a:srcRect/>
          <a:stretch>
            <a:fillRect/>
          </a:stretch>
        </p:blipFill>
        <p:spPr bwMode="auto">
          <a:xfrm>
            <a:off x="357758" y="2383110"/>
            <a:ext cx="3782194" cy="3782194"/>
          </a:xfrm>
          <a:prstGeom prst="rect">
            <a:avLst/>
          </a:prstGeom>
          <a:noFill/>
          <a:ln w="9525">
            <a:noFill/>
            <a:miter lim="800000"/>
            <a:headEnd/>
            <a:tailEnd/>
          </a:ln>
        </p:spPr>
      </p:pic>
      <p:sp>
        <p:nvSpPr>
          <p:cNvPr id="6148" name="Title 5"/>
          <p:cNvSpPr>
            <a:spLocks noGrp="1"/>
          </p:cNvSpPr>
          <p:nvPr>
            <p:ph type="ctrTitle" idx="4294967295"/>
          </p:nvPr>
        </p:nvSpPr>
        <p:spPr>
          <a:xfrm>
            <a:off x="2411760" y="764704"/>
            <a:ext cx="6215062" cy="1143000"/>
          </a:xfrm>
        </p:spPr>
        <p:txBody>
          <a:bodyPr/>
          <a:lstStyle/>
          <a:p>
            <a:r>
              <a:rPr lang="en-US" sz="9600" dirty="0" smtClean="0">
                <a:solidFill>
                  <a:srgbClr val="FFFF00"/>
                </a:solidFill>
              </a:rPr>
              <a:t>Welcome! </a:t>
            </a:r>
          </a:p>
        </p:txBody>
      </p:sp>
      <p:sp>
        <p:nvSpPr>
          <p:cNvPr id="5" name="Title 5"/>
          <p:cNvSpPr txBox="1">
            <a:spLocks/>
          </p:cNvSpPr>
          <p:nvPr/>
        </p:nvSpPr>
        <p:spPr bwMode="auto">
          <a:xfrm>
            <a:off x="2627784" y="5094312"/>
            <a:ext cx="6215062" cy="1143000"/>
          </a:xfrm>
          <a:prstGeom prst="rect">
            <a:avLst/>
          </a:prstGeom>
          <a:noFill/>
          <a:ln w="25400">
            <a:noFill/>
            <a:miter lim="800000"/>
            <a:headEnd/>
            <a:tailEnd/>
          </a:ln>
        </p:spPr>
        <p:txBody>
          <a:bodyPr anchor="ctr"/>
          <a:lstStyle/>
          <a:p>
            <a:pPr algn="r" eaLnBrk="0" hangingPunct="0">
              <a:defRPr/>
            </a:pPr>
            <a:r>
              <a:rPr lang="en-US" altLang="zh-CN" sz="4000" b="1" i="1" kern="0" dirty="0" smtClean="0">
                <a:ln>
                  <a:solidFill>
                    <a:schemeClr val="accent3"/>
                  </a:solidFill>
                </a:ln>
                <a:solidFill>
                  <a:schemeClr val="bg1"/>
                </a:solidFill>
                <a:effectLst>
                  <a:glow rad="228600">
                    <a:schemeClr val="accent2">
                      <a:satMod val="175000"/>
                      <a:alpha val="40000"/>
                    </a:schemeClr>
                  </a:glow>
                </a:effectLst>
                <a:latin typeface="+mj-lt"/>
                <a:ea typeface="+mj-ea"/>
                <a:cs typeface="+mj-cs"/>
              </a:rPr>
              <a:t>Prof Andrew Nee</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4" descr="welcome slide background"/>
          <p:cNvPicPr>
            <a:picLocks noChangeAspect="1" noChangeArrowheads="1"/>
          </p:cNvPicPr>
          <p:nvPr/>
        </p:nvPicPr>
        <p:blipFill>
          <a:blip r:embed="rId2" cstate="print"/>
          <a:srcRect r="20000"/>
          <a:stretch>
            <a:fillRect/>
          </a:stretch>
        </p:blipFill>
        <p:spPr bwMode="auto">
          <a:xfrm>
            <a:off x="0" y="0"/>
            <a:ext cx="9144000" cy="6858000"/>
          </a:xfrm>
          <a:prstGeom prst="rect">
            <a:avLst/>
          </a:prstGeom>
          <a:noFill/>
          <a:ln w="9525">
            <a:noFill/>
            <a:miter lim="800000"/>
            <a:headEnd/>
            <a:tailEnd/>
          </a:ln>
        </p:spPr>
      </p:pic>
      <p:pic>
        <p:nvPicPr>
          <p:cNvPr id="13315" name="Picture 9" descr="final_NGS - orange logo, transparent"/>
          <p:cNvPicPr>
            <a:picLocks noChangeAspect="1" noChangeArrowheads="1"/>
          </p:cNvPicPr>
          <p:nvPr/>
        </p:nvPicPr>
        <p:blipFill>
          <a:blip r:embed="rId3" cstate="print"/>
          <a:srcRect/>
          <a:stretch>
            <a:fillRect/>
          </a:stretch>
        </p:blipFill>
        <p:spPr bwMode="auto">
          <a:xfrm>
            <a:off x="785813" y="1143000"/>
            <a:ext cx="3643312" cy="3643313"/>
          </a:xfrm>
          <a:prstGeom prst="rect">
            <a:avLst/>
          </a:prstGeom>
          <a:noFill/>
          <a:ln w="9525">
            <a:noFill/>
            <a:miter lim="800000"/>
            <a:headEnd/>
            <a:tailEnd/>
          </a:ln>
        </p:spPr>
      </p:pic>
      <p:sp>
        <p:nvSpPr>
          <p:cNvPr id="13316" name="Title 5"/>
          <p:cNvSpPr>
            <a:spLocks noGrp="1"/>
          </p:cNvSpPr>
          <p:nvPr>
            <p:ph type="ctrTitle"/>
          </p:nvPr>
        </p:nvSpPr>
        <p:spPr>
          <a:xfrm>
            <a:off x="3357563" y="1928813"/>
            <a:ext cx="6215062" cy="1143000"/>
          </a:xfrm>
        </p:spPr>
        <p:txBody>
          <a:bodyPr/>
          <a:lstStyle/>
          <a:p>
            <a:r>
              <a:rPr lang="en-US" sz="9600" smtClean="0">
                <a:solidFill>
                  <a:srgbClr val="FFFF00"/>
                </a:solidFill>
              </a:rPr>
              <a:t>Why NGS? </a:t>
            </a:r>
          </a:p>
        </p:txBody>
      </p:sp>
      <p:sp>
        <p:nvSpPr>
          <p:cNvPr id="13317" name="TextBox 4"/>
          <p:cNvSpPr txBox="1">
            <a:spLocks noChangeArrowheads="1"/>
          </p:cNvSpPr>
          <p:nvPr/>
        </p:nvSpPr>
        <p:spPr bwMode="auto">
          <a:xfrm>
            <a:off x="4429125" y="5646738"/>
            <a:ext cx="4714875" cy="1174750"/>
          </a:xfrm>
          <a:prstGeom prst="rect">
            <a:avLst/>
          </a:prstGeom>
          <a:noFill/>
          <a:ln w="9525">
            <a:noFill/>
            <a:miter lim="800000"/>
            <a:headEnd/>
            <a:tailEnd/>
          </a:ln>
        </p:spPr>
        <p:txBody>
          <a:bodyPr>
            <a:spAutoFit/>
          </a:bodyPr>
          <a:lstStyle/>
          <a:p>
            <a:pPr marL="342900" indent="-342900" algn="r">
              <a:spcBef>
                <a:spcPct val="20000"/>
              </a:spcBef>
            </a:pPr>
            <a:r>
              <a:rPr lang="zh-CN" altLang="en-US" sz="3200" b="1">
                <a:solidFill>
                  <a:srgbClr val="FFFF99"/>
                </a:solidFill>
                <a:ea typeface="SimSun" pitchFamily="2" charset="-122"/>
              </a:rPr>
              <a:t>新加坡国立大学 </a:t>
            </a:r>
            <a:endParaRPr lang="en-US" altLang="zh-CN" sz="3200" b="1">
              <a:solidFill>
                <a:srgbClr val="FFFF99"/>
              </a:solidFill>
              <a:ea typeface="SimSun" pitchFamily="2" charset="-122"/>
            </a:endParaRPr>
          </a:p>
          <a:p>
            <a:pPr marL="342900" indent="-342900" algn="r">
              <a:spcBef>
                <a:spcPct val="20000"/>
              </a:spcBef>
            </a:pPr>
            <a:r>
              <a:rPr lang="zh-CN" altLang="en-US" sz="3200" b="1">
                <a:solidFill>
                  <a:srgbClr val="FFFF99"/>
                </a:solidFill>
                <a:ea typeface="SimSun" pitchFamily="2" charset="-122"/>
              </a:rPr>
              <a:t>综合科学与工程研究生院</a:t>
            </a:r>
            <a:endParaRPr lang="en-US" sz="3200" b="1"/>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Local Address, Global Perspectives_merged.jpg"/>
          <p:cNvPicPr>
            <a:picLocks noChangeAspect="1"/>
          </p:cNvPicPr>
          <p:nvPr/>
        </p:nvPicPr>
        <p:blipFill>
          <a:blip r:embed="rId3" cstate="print"/>
          <a:srcRect/>
          <a:stretch>
            <a:fillRect/>
          </a:stretch>
        </p:blipFill>
        <p:spPr bwMode="auto">
          <a:xfrm>
            <a:off x="11113" y="0"/>
            <a:ext cx="9704387"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Content Placeholder 2"/>
          <p:cNvSpPr>
            <a:spLocks noGrp="1"/>
          </p:cNvSpPr>
          <p:nvPr>
            <p:ph idx="1"/>
          </p:nvPr>
        </p:nvSpPr>
        <p:spPr>
          <a:xfrm>
            <a:off x="142875" y="428625"/>
            <a:ext cx="8786813" cy="6286500"/>
          </a:xfrm>
        </p:spPr>
        <p:txBody>
          <a:bodyPr/>
          <a:lstStyle/>
          <a:p>
            <a:pPr>
              <a:buFontTx/>
              <a:buNone/>
            </a:pPr>
            <a:r>
              <a:rPr lang="en-US" sz="2800" smtClean="0">
                <a:solidFill>
                  <a:srgbClr val="FF0000"/>
                </a:solidFill>
              </a:rPr>
              <a:t>Considerations of a Prospective Graduate Student</a:t>
            </a:r>
          </a:p>
          <a:p>
            <a:pPr>
              <a:buFontTx/>
              <a:buNone/>
            </a:pPr>
            <a:endParaRPr lang="en-US" b="0" smtClean="0">
              <a:solidFill>
                <a:srgbClr val="002060"/>
              </a:solidFill>
            </a:endParaRPr>
          </a:p>
          <a:p>
            <a:pPr>
              <a:buFontTx/>
              <a:buNone/>
            </a:pPr>
            <a:r>
              <a:rPr lang="en-US" b="0" smtClean="0">
                <a:solidFill>
                  <a:srgbClr val="2D2D8A"/>
                </a:solidFill>
              </a:rPr>
              <a:t>Chance of acceptance?</a:t>
            </a:r>
          </a:p>
          <a:p>
            <a:pPr>
              <a:buFontTx/>
              <a:buNone/>
            </a:pPr>
            <a:r>
              <a:rPr lang="en-US" b="0" smtClean="0">
                <a:solidFill>
                  <a:srgbClr val="2D2D8A"/>
                </a:solidFill>
              </a:rPr>
              <a:t>“Reputation” of institution? </a:t>
            </a:r>
          </a:p>
          <a:p>
            <a:pPr>
              <a:buFontTx/>
              <a:buNone/>
            </a:pPr>
            <a:r>
              <a:rPr lang="en-US" b="0" smtClean="0">
                <a:solidFill>
                  <a:srgbClr val="2D2D8A"/>
                </a:solidFill>
              </a:rPr>
              <a:t>Research strengths of institution?</a:t>
            </a:r>
          </a:p>
          <a:p>
            <a:pPr>
              <a:buFontTx/>
              <a:buNone/>
            </a:pPr>
            <a:r>
              <a:rPr lang="en-US" b="0" smtClean="0">
                <a:solidFill>
                  <a:srgbClr val="2D2D8A"/>
                </a:solidFill>
              </a:rPr>
              <a:t>Research infrastructure?</a:t>
            </a:r>
          </a:p>
          <a:p>
            <a:pPr>
              <a:buFontTx/>
              <a:buNone/>
            </a:pPr>
            <a:r>
              <a:rPr lang="en-US" b="0" smtClean="0">
                <a:solidFill>
                  <a:srgbClr val="2D2D8A"/>
                </a:solidFill>
              </a:rPr>
              <a:t>Financial support? </a:t>
            </a:r>
          </a:p>
          <a:p>
            <a:pPr>
              <a:buFontTx/>
              <a:buNone/>
            </a:pPr>
            <a:r>
              <a:rPr lang="en-US" b="0" smtClean="0">
                <a:solidFill>
                  <a:srgbClr val="2D2D8A"/>
                </a:solidFill>
              </a:rPr>
              <a:t>Subsequent job opportunities abroad/back home? </a:t>
            </a:r>
          </a:p>
          <a:p>
            <a:pPr>
              <a:buFontTx/>
              <a:buNone/>
            </a:pPr>
            <a:r>
              <a:rPr lang="en-US" b="0" smtClean="0">
                <a:solidFill>
                  <a:srgbClr val="2D2D8A"/>
                </a:solidFill>
              </a:rPr>
              <a:t>Proximity of host institution to family?</a:t>
            </a:r>
          </a:p>
          <a:p>
            <a:pPr>
              <a:buFontTx/>
              <a:buNone/>
            </a:pPr>
            <a:r>
              <a:rPr lang="en-US" b="0" smtClean="0">
                <a:solidFill>
                  <a:srgbClr val="2D2D8A"/>
                </a:solidFill>
              </a:rPr>
              <a:t>Young family (or married student)-friendly? </a:t>
            </a:r>
          </a:p>
          <a:p>
            <a:pPr>
              <a:buFontTx/>
              <a:buNone/>
            </a:pPr>
            <a:r>
              <a:rPr lang="en-US" b="0" smtClean="0">
                <a:solidFill>
                  <a:srgbClr val="2D2D8A"/>
                </a:solidFill>
              </a:rPr>
              <a:t>Rewarding cultural/social experiences?</a:t>
            </a:r>
          </a:p>
          <a:p>
            <a:pPr>
              <a:buFontTx/>
              <a:buNone/>
            </a:pPr>
            <a:r>
              <a:rPr lang="en-US" b="0" smtClean="0">
                <a:solidFill>
                  <a:srgbClr val="2D2D8A"/>
                </a:solidFill>
              </a:rPr>
              <a:t>Possible supervisor(s)?</a:t>
            </a:r>
          </a:p>
          <a:p>
            <a:pPr>
              <a:buFontTx/>
              <a:buNone/>
            </a:pPr>
            <a:endParaRPr lang="en-SG" b="0" smtClean="0">
              <a:solidFill>
                <a:srgbClr val="002060"/>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nchor="t"/>
          <a:lstStyle/>
          <a:p>
            <a:r>
              <a:rPr lang="en-US" sz="4800" smtClean="0"/>
              <a:t>Our Philosophy</a:t>
            </a:r>
          </a:p>
        </p:txBody>
      </p:sp>
      <p:sp>
        <p:nvSpPr>
          <p:cNvPr id="16387" name="Content Placeholder 2"/>
          <p:cNvSpPr>
            <a:spLocks noGrp="1"/>
          </p:cNvSpPr>
          <p:nvPr>
            <p:ph idx="1"/>
          </p:nvPr>
        </p:nvSpPr>
        <p:spPr>
          <a:xfrm>
            <a:off x="519113" y="1944688"/>
            <a:ext cx="8229600" cy="4724400"/>
          </a:xfrm>
        </p:spPr>
        <p:txBody>
          <a:bodyPr/>
          <a:lstStyle/>
          <a:p>
            <a:pPr marL="0" indent="0">
              <a:buFontTx/>
              <a:buNone/>
            </a:pPr>
            <a:r>
              <a:rPr lang="en-US" sz="3600" smtClean="0"/>
              <a:t>Raising and solving many challenging problems in Science, Engineering, Medicine and Computing requires </a:t>
            </a:r>
            <a:r>
              <a:rPr lang="en-US" sz="3600" smtClean="0">
                <a:solidFill>
                  <a:srgbClr val="FF0000"/>
                </a:solidFill>
              </a:rPr>
              <a:t>INTEGRATIVE </a:t>
            </a:r>
            <a:r>
              <a:rPr lang="en-US" sz="3600" smtClean="0"/>
              <a:t>approaches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3"/>
          <p:cNvSpPr>
            <a:spLocks noGrp="1"/>
          </p:cNvSpPr>
          <p:nvPr>
            <p:ph type="title"/>
          </p:nvPr>
        </p:nvSpPr>
        <p:spPr/>
        <p:txBody>
          <a:bodyPr/>
          <a:lstStyle/>
          <a:p>
            <a:r>
              <a:rPr lang="en-US" dirty="0" smtClean="0"/>
              <a:t>What’s Unique About NGS?</a:t>
            </a:r>
          </a:p>
        </p:txBody>
      </p:sp>
      <p:sp>
        <p:nvSpPr>
          <p:cNvPr id="30723" name="Content Placeholder 5"/>
          <p:cNvSpPr>
            <a:spLocks noGrp="1"/>
          </p:cNvSpPr>
          <p:nvPr>
            <p:ph idx="1"/>
          </p:nvPr>
        </p:nvSpPr>
        <p:spPr>
          <a:xfrm>
            <a:off x="684213" y="1441450"/>
            <a:ext cx="7848227" cy="4724400"/>
          </a:xfrm>
        </p:spPr>
        <p:txBody>
          <a:bodyPr/>
          <a:lstStyle/>
          <a:p>
            <a:pPr>
              <a:spcBef>
                <a:spcPct val="50000"/>
              </a:spcBef>
            </a:pPr>
            <a:r>
              <a:rPr lang="en-US" sz="2200" b="0" dirty="0" smtClean="0">
                <a:solidFill>
                  <a:srgbClr val="FF0000"/>
                </a:solidFill>
              </a:rPr>
              <a:t>NGSS: flexible and student-</a:t>
            </a:r>
            <a:r>
              <a:rPr lang="en-US" sz="2200" b="0" dirty="0" err="1" smtClean="0">
                <a:solidFill>
                  <a:srgbClr val="FF0000"/>
                </a:solidFill>
              </a:rPr>
              <a:t>centred</a:t>
            </a:r>
            <a:r>
              <a:rPr lang="en-US" sz="2200" b="0" dirty="0" smtClean="0">
                <a:solidFill>
                  <a:srgbClr val="FF0000"/>
                </a:solidFill>
              </a:rPr>
              <a:t> ….</a:t>
            </a:r>
          </a:p>
          <a:p>
            <a:pPr>
              <a:spcBef>
                <a:spcPct val="50000"/>
              </a:spcBef>
            </a:pPr>
            <a:r>
              <a:rPr lang="en-US" sz="2200" b="0" dirty="0" smtClean="0">
                <a:solidFill>
                  <a:srgbClr val="002060"/>
                </a:solidFill>
              </a:rPr>
              <a:t>Integrative PhD research projects, facilitated by joint- and cross-disciplinary supervisory arrangements, are </a:t>
            </a:r>
            <a:r>
              <a:rPr lang="en-US" sz="2200" dirty="0" smtClean="0">
                <a:solidFill>
                  <a:srgbClr val="002060"/>
                </a:solidFill>
              </a:rPr>
              <a:t>strongly</a:t>
            </a:r>
            <a:r>
              <a:rPr lang="en-US" sz="2200" b="0" dirty="0" smtClean="0">
                <a:solidFill>
                  <a:srgbClr val="002060"/>
                </a:solidFill>
              </a:rPr>
              <a:t> encouraged.</a:t>
            </a:r>
          </a:p>
          <a:p>
            <a:pPr>
              <a:spcBef>
                <a:spcPct val="50000"/>
              </a:spcBef>
            </a:pPr>
            <a:r>
              <a:rPr lang="en-US" sz="2200" b="0" dirty="0" smtClean="0">
                <a:solidFill>
                  <a:srgbClr val="002060"/>
                </a:solidFill>
              </a:rPr>
              <a:t>Rigorous selection of research-active PhD supervisors from NUS faculties/schools &amp; research institutes.</a:t>
            </a:r>
          </a:p>
          <a:p>
            <a:pPr>
              <a:spcBef>
                <a:spcPct val="50000"/>
              </a:spcBef>
            </a:pPr>
            <a:r>
              <a:rPr lang="en-US" sz="2200" b="0" dirty="0" smtClean="0">
                <a:solidFill>
                  <a:srgbClr val="002060"/>
                </a:solidFill>
              </a:rPr>
              <a:t>Curriculum is tailor-made to / by EACH student.</a:t>
            </a:r>
          </a:p>
          <a:p>
            <a:pPr>
              <a:spcBef>
                <a:spcPct val="50000"/>
              </a:spcBef>
            </a:pPr>
            <a:r>
              <a:rPr lang="en-US" sz="2200" b="0" dirty="0" smtClean="0">
                <a:solidFill>
                  <a:srgbClr val="002060"/>
                </a:solidFill>
              </a:rPr>
              <a:t>Students can perform research in a partner institution for up to two years of their four-year PhD (= 2+2).</a:t>
            </a:r>
          </a:p>
          <a:p>
            <a:pPr>
              <a:spcBef>
                <a:spcPct val="50000"/>
              </a:spcBef>
            </a:pPr>
            <a:r>
              <a:rPr lang="en-US" sz="2200" b="0" dirty="0" smtClean="0">
                <a:solidFill>
                  <a:srgbClr val="002060"/>
                </a:solidFill>
              </a:rPr>
              <a:t>Demanding entrance/degree standards.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6" descr="P05007'10NUS(NGS)Bro(E8g)_Page_1.jpg"/>
          <p:cNvPicPr>
            <a:picLocks noChangeAspect="1"/>
          </p:cNvPicPr>
          <p:nvPr/>
        </p:nvPicPr>
        <p:blipFill>
          <a:blip r:embed="rId2" cstate="print"/>
          <a:srcRect/>
          <a:stretch>
            <a:fillRect/>
          </a:stretch>
        </p:blipFill>
        <p:spPr bwMode="auto">
          <a:xfrm>
            <a:off x="515938" y="1052513"/>
            <a:ext cx="4200525" cy="5472112"/>
          </a:xfrm>
          <a:prstGeom prst="rect">
            <a:avLst/>
          </a:prstGeom>
          <a:noFill/>
          <a:ln w="9525">
            <a:noFill/>
            <a:miter lim="800000"/>
            <a:headEnd/>
            <a:tailEnd/>
          </a:ln>
        </p:spPr>
      </p:pic>
      <p:sp>
        <p:nvSpPr>
          <p:cNvPr id="8" name="Title 4"/>
          <p:cNvSpPr txBox="1">
            <a:spLocks/>
          </p:cNvSpPr>
          <p:nvPr/>
        </p:nvSpPr>
        <p:spPr bwMode="auto">
          <a:xfrm>
            <a:off x="4284663" y="2787650"/>
            <a:ext cx="4473575" cy="785813"/>
          </a:xfrm>
          <a:prstGeom prst="rect">
            <a:avLst/>
          </a:prstGeom>
          <a:noFill/>
          <a:ln w="9525">
            <a:noFill/>
            <a:miter lim="800000"/>
            <a:headEnd/>
            <a:tailEnd/>
          </a:ln>
        </p:spPr>
        <p:txBody>
          <a:bodyPr anchor="ctr"/>
          <a:lstStyle/>
          <a:p>
            <a:pPr algn="r" eaLnBrk="0" hangingPunct="0">
              <a:defRPr/>
            </a:pPr>
            <a:r>
              <a:rPr lang="en-US" sz="6000" b="1" i="1" kern="0" dirty="0">
                <a:solidFill>
                  <a:schemeClr val="accent2"/>
                </a:solidFill>
                <a:latin typeface="+mj-lt"/>
                <a:ea typeface="+mj-ea"/>
                <a:cs typeface="+mj-cs"/>
              </a:rPr>
              <a:t>About NGS Research</a:t>
            </a:r>
          </a:p>
        </p:txBody>
      </p:sp>
      <p:sp>
        <p:nvSpPr>
          <p:cNvPr id="11268" name="Title 4"/>
          <p:cNvSpPr>
            <a:spLocks noGrp="1"/>
          </p:cNvSpPr>
          <p:nvPr>
            <p:ph type="title"/>
          </p:nvPr>
        </p:nvSpPr>
        <p:spPr>
          <a:xfrm>
            <a:off x="4202113" y="2787650"/>
            <a:ext cx="4473575" cy="785813"/>
          </a:xfrm>
        </p:spPr>
        <p:txBody>
          <a:bodyPr/>
          <a:lstStyle/>
          <a:p>
            <a:pPr algn="r"/>
            <a:r>
              <a:rPr lang="en-US" sz="6000" i="1" dirty="0" smtClean="0"/>
              <a:t>About NGS Research</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4"/>
          <p:cNvGrpSpPr>
            <a:grpSpLocks/>
          </p:cNvGrpSpPr>
          <p:nvPr/>
        </p:nvGrpSpPr>
        <p:grpSpPr bwMode="auto">
          <a:xfrm>
            <a:off x="285750" y="500063"/>
            <a:ext cx="1371600" cy="6096000"/>
            <a:chOff x="4896" y="0"/>
            <a:chExt cx="864" cy="3840"/>
          </a:xfrm>
        </p:grpSpPr>
        <p:pic>
          <p:nvPicPr>
            <p:cNvPr id="19463" name="Picture 15" descr="laser"/>
            <p:cNvPicPr>
              <a:picLocks noChangeAspect="1" noChangeArrowheads="1"/>
            </p:cNvPicPr>
            <p:nvPr/>
          </p:nvPicPr>
          <p:blipFill>
            <a:blip r:embed="rId3" cstate="print"/>
            <a:srcRect/>
            <a:stretch>
              <a:fillRect/>
            </a:stretch>
          </p:blipFill>
          <p:spPr bwMode="auto">
            <a:xfrm>
              <a:off x="4896" y="1536"/>
              <a:ext cx="864" cy="784"/>
            </a:xfrm>
            <a:prstGeom prst="rect">
              <a:avLst/>
            </a:prstGeom>
            <a:noFill/>
            <a:ln w="9525">
              <a:noFill/>
              <a:miter lim="800000"/>
              <a:headEnd/>
              <a:tailEnd/>
            </a:ln>
          </p:spPr>
        </p:pic>
        <p:pic>
          <p:nvPicPr>
            <p:cNvPr id="19464" name="Picture 16" descr="chemistry 3"/>
            <p:cNvPicPr>
              <a:picLocks noChangeAspect="1" noChangeArrowheads="1"/>
            </p:cNvPicPr>
            <p:nvPr/>
          </p:nvPicPr>
          <p:blipFill>
            <a:blip r:embed="rId4" cstate="print"/>
            <a:srcRect/>
            <a:stretch>
              <a:fillRect/>
            </a:stretch>
          </p:blipFill>
          <p:spPr bwMode="auto">
            <a:xfrm>
              <a:off x="4896" y="3024"/>
              <a:ext cx="864" cy="816"/>
            </a:xfrm>
            <a:prstGeom prst="rect">
              <a:avLst/>
            </a:prstGeom>
            <a:noFill/>
            <a:ln w="9525">
              <a:noFill/>
              <a:miter lim="800000"/>
              <a:headEnd/>
              <a:tailEnd/>
            </a:ln>
          </p:spPr>
        </p:pic>
        <p:pic>
          <p:nvPicPr>
            <p:cNvPr id="19465" name="Picture 17" descr="proteomics"/>
            <p:cNvPicPr>
              <a:picLocks noChangeAspect="1" noChangeArrowheads="1"/>
            </p:cNvPicPr>
            <p:nvPr/>
          </p:nvPicPr>
          <p:blipFill>
            <a:blip r:embed="rId5" cstate="print"/>
            <a:srcRect/>
            <a:stretch>
              <a:fillRect/>
            </a:stretch>
          </p:blipFill>
          <p:spPr bwMode="auto">
            <a:xfrm>
              <a:off x="4896" y="2256"/>
              <a:ext cx="864" cy="774"/>
            </a:xfrm>
            <a:prstGeom prst="rect">
              <a:avLst/>
            </a:prstGeom>
            <a:noFill/>
            <a:ln w="9525">
              <a:noFill/>
              <a:miter lim="800000"/>
              <a:headEnd/>
              <a:tailEnd/>
            </a:ln>
          </p:spPr>
        </p:pic>
        <p:pic>
          <p:nvPicPr>
            <p:cNvPr id="19466" name="Picture 18" descr="pharmacy"/>
            <p:cNvPicPr>
              <a:picLocks noChangeAspect="1" noChangeArrowheads="1"/>
            </p:cNvPicPr>
            <p:nvPr/>
          </p:nvPicPr>
          <p:blipFill>
            <a:blip r:embed="rId6" cstate="print"/>
            <a:srcRect/>
            <a:stretch>
              <a:fillRect/>
            </a:stretch>
          </p:blipFill>
          <p:spPr bwMode="auto">
            <a:xfrm>
              <a:off x="4896" y="768"/>
              <a:ext cx="864" cy="778"/>
            </a:xfrm>
            <a:prstGeom prst="rect">
              <a:avLst/>
            </a:prstGeom>
            <a:noFill/>
            <a:ln w="9525">
              <a:noFill/>
              <a:miter lim="800000"/>
              <a:headEnd/>
              <a:tailEnd/>
            </a:ln>
          </p:spPr>
        </p:pic>
        <p:pic>
          <p:nvPicPr>
            <p:cNvPr id="19467" name="Picture 19" descr="physics 2"/>
            <p:cNvPicPr>
              <a:picLocks noChangeAspect="1" noChangeArrowheads="1"/>
            </p:cNvPicPr>
            <p:nvPr/>
          </p:nvPicPr>
          <p:blipFill>
            <a:blip r:embed="rId7" cstate="print"/>
            <a:srcRect/>
            <a:stretch>
              <a:fillRect/>
            </a:stretch>
          </p:blipFill>
          <p:spPr bwMode="auto">
            <a:xfrm>
              <a:off x="4896" y="0"/>
              <a:ext cx="864" cy="768"/>
            </a:xfrm>
            <a:prstGeom prst="rect">
              <a:avLst/>
            </a:prstGeom>
            <a:noFill/>
            <a:ln w="9525">
              <a:noFill/>
              <a:miter lim="800000"/>
              <a:headEnd/>
              <a:tailEnd/>
            </a:ln>
          </p:spPr>
        </p:pic>
      </p:grpSp>
      <p:sp>
        <p:nvSpPr>
          <p:cNvPr id="19459" name="Left Brace 10"/>
          <p:cNvSpPr>
            <a:spLocks/>
          </p:cNvSpPr>
          <p:nvPr/>
        </p:nvSpPr>
        <p:spPr bwMode="auto">
          <a:xfrm>
            <a:off x="3132138" y="2133600"/>
            <a:ext cx="714375" cy="3643313"/>
          </a:xfrm>
          <a:prstGeom prst="leftBrace">
            <a:avLst>
              <a:gd name="adj1" fmla="val 8335"/>
              <a:gd name="adj2" fmla="val 50000"/>
            </a:avLst>
          </a:prstGeom>
          <a:solidFill>
            <a:schemeClr val="accent1"/>
          </a:solidFill>
          <a:ln w="0" algn="ctr">
            <a:solidFill>
              <a:schemeClr val="tx1"/>
            </a:solidFill>
            <a:round/>
            <a:headEnd/>
            <a:tailEnd/>
          </a:ln>
        </p:spPr>
        <p:txBody>
          <a:bodyPr/>
          <a:lstStyle/>
          <a:p>
            <a:endParaRPr lang="en-SG"/>
          </a:p>
        </p:txBody>
      </p:sp>
      <p:sp>
        <p:nvSpPr>
          <p:cNvPr id="19460" name="TextBox 11"/>
          <p:cNvSpPr txBox="1">
            <a:spLocks noChangeArrowheads="1"/>
          </p:cNvSpPr>
          <p:nvPr/>
        </p:nvSpPr>
        <p:spPr bwMode="auto">
          <a:xfrm>
            <a:off x="1708150" y="3533775"/>
            <a:ext cx="2143125" cy="831850"/>
          </a:xfrm>
          <a:prstGeom prst="rect">
            <a:avLst/>
          </a:prstGeom>
          <a:noFill/>
          <a:ln w="9525">
            <a:noFill/>
            <a:miter lim="800000"/>
            <a:headEnd/>
            <a:tailEnd/>
          </a:ln>
        </p:spPr>
        <p:txBody>
          <a:bodyPr>
            <a:spAutoFit/>
          </a:bodyPr>
          <a:lstStyle/>
          <a:p>
            <a:r>
              <a:rPr lang="en-US" sz="4800" b="1">
                <a:solidFill>
                  <a:srgbClr val="002060"/>
                </a:solidFill>
              </a:rPr>
              <a:t>NGS</a:t>
            </a:r>
            <a:endParaRPr lang="en-SG" sz="4800" b="1">
              <a:solidFill>
                <a:srgbClr val="002060"/>
              </a:solidFill>
            </a:endParaRPr>
          </a:p>
        </p:txBody>
      </p:sp>
      <p:sp>
        <p:nvSpPr>
          <p:cNvPr id="19461" name="TextBox 12"/>
          <p:cNvSpPr txBox="1">
            <a:spLocks noChangeArrowheads="1"/>
          </p:cNvSpPr>
          <p:nvPr/>
        </p:nvSpPr>
        <p:spPr bwMode="auto">
          <a:xfrm>
            <a:off x="1714500" y="500063"/>
            <a:ext cx="7429500" cy="1200150"/>
          </a:xfrm>
          <a:prstGeom prst="rect">
            <a:avLst/>
          </a:prstGeom>
          <a:noFill/>
          <a:ln w="9525">
            <a:noFill/>
            <a:miter lim="800000"/>
            <a:headEnd/>
            <a:tailEnd/>
          </a:ln>
        </p:spPr>
        <p:txBody>
          <a:bodyPr>
            <a:spAutoFit/>
          </a:bodyPr>
          <a:lstStyle/>
          <a:p>
            <a:r>
              <a:rPr lang="en-US" sz="2400">
                <a:solidFill>
                  <a:srgbClr val="FF0000"/>
                </a:solidFill>
              </a:rPr>
              <a:t>NGS complements graduate education and research at NUS, and promotes  integrative research within, across, and between the Faculties/Schools/RIs. </a:t>
            </a:r>
            <a:endParaRPr lang="en-SG" sz="2400">
              <a:solidFill>
                <a:srgbClr val="FF0000"/>
              </a:solidFill>
            </a:endParaRPr>
          </a:p>
        </p:txBody>
      </p:sp>
      <p:sp>
        <p:nvSpPr>
          <p:cNvPr id="13" name="TextBox 12"/>
          <p:cNvSpPr txBox="1"/>
          <p:nvPr/>
        </p:nvSpPr>
        <p:spPr>
          <a:xfrm>
            <a:off x="3924300" y="1773238"/>
            <a:ext cx="4786313" cy="4832350"/>
          </a:xfrm>
          <a:prstGeom prst="rect">
            <a:avLst/>
          </a:prstGeom>
          <a:noFill/>
        </p:spPr>
        <p:txBody>
          <a:bodyPr>
            <a:spAutoFit/>
          </a:bodyPr>
          <a:lstStyle/>
          <a:p>
            <a:pPr marL="231775" indent="-231775">
              <a:buFont typeface="Arial" pitchFamily="34" charset="0"/>
              <a:buChar char="•"/>
              <a:defRPr/>
            </a:pPr>
            <a:r>
              <a:rPr lang="en-US" dirty="0"/>
              <a:t>Faculty of Engineering</a:t>
            </a:r>
          </a:p>
          <a:p>
            <a:pPr marL="231775" indent="-231775">
              <a:buFont typeface="Arial" pitchFamily="34" charset="0"/>
              <a:buChar char="•"/>
              <a:defRPr/>
            </a:pPr>
            <a:endParaRPr lang="en-US" dirty="0"/>
          </a:p>
          <a:p>
            <a:pPr marL="231775" indent="-231775">
              <a:buFont typeface="Arial" pitchFamily="34" charset="0"/>
              <a:buChar char="•"/>
              <a:defRPr/>
            </a:pPr>
            <a:r>
              <a:rPr lang="en-US" dirty="0"/>
              <a:t>Faculty of Science</a:t>
            </a:r>
          </a:p>
          <a:p>
            <a:pPr marL="231775" indent="-231775">
              <a:buFont typeface="Arial" pitchFamily="34" charset="0"/>
              <a:buChar char="•"/>
              <a:defRPr/>
            </a:pPr>
            <a:endParaRPr lang="en-US" dirty="0"/>
          </a:p>
          <a:p>
            <a:pPr marL="231775" indent="-231775">
              <a:buFont typeface="Arial" pitchFamily="34" charset="0"/>
              <a:buChar char="•"/>
              <a:defRPr/>
            </a:pPr>
            <a:r>
              <a:rPr lang="en-US" dirty="0"/>
              <a:t>School of Computing</a:t>
            </a:r>
          </a:p>
          <a:p>
            <a:pPr marL="231775" indent="-231775">
              <a:buFont typeface="Arial" pitchFamily="34" charset="0"/>
              <a:buChar char="•"/>
              <a:defRPr/>
            </a:pPr>
            <a:endParaRPr lang="en-US" dirty="0"/>
          </a:p>
          <a:p>
            <a:pPr marL="231775" indent="-231775">
              <a:buFont typeface="Arial" pitchFamily="34" charset="0"/>
              <a:buChar char="•"/>
              <a:defRPr/>
            </a:pPr>
            <a:r>
              <a:rPr lang="en-US" dirty="0"/>
              <a:t>School of Medicine</a:t>
            </a:r>
          </a:p>
          <a:p>
            <a:pPr marL="231775" indent="-231775">
              <a:buFont typeface="Arial" pitchFamily="34" charset="0"/>
              <a:buChar char="•"/>
              <a:defRPr/>
            </a:pPr>
            <a:endParaRPr lang="en-US" dirty="0"/>
          </a:p>
          <a:p>
            <a:pPr marL="231775" indent="-231775">
              <a:buFont typeface="Arial" pitchFamily="34" charset="0"/>
              <a:buChar char="•"/>
              <a:defRPr/>
            </a:pPr>
            <a:r>
              <a:rPr lang="en-US" sz="2000" dirty="0">
                <a:solidFill>
                  <a:schemeClr val="tx2">
                    <a:lumMod val="95000"/>
                    <a:lumOff val="5000"/>
                  </a:schemeClr>
                </a:solidFill>
              </a:rPr>
              <a:t>Duke-NUS Graduate Medical School </a:t>
            </a:r>
          </a:p>
          <a:p>
            <a:pPr marL="231775" indent="-231775">
              <a:buFont typeface="Arial" pitchFamily="34" charset="0"/>
              <a:buChar char="•"/>
              <a:defRPr/>
            </a:pPr>
            <a:endParaRPr lang="en-US" dirty="0"/>
          </a:p>
          <a:p>
            <a:pPr marL="231775" indent="-231775">
              <a:buFont typeface="Arial" pitchFamily="34" charset="0"/>
              <a:buChar char="•"/>
              <a:defRPr/>
            </a:pPr>
            <a:r>
              <a:rPr lang="en-US" dirty="0"/>
              <a:t>Faculty of Arts and Social Sciences (for Interactive &amp; Digital Media)</a:t>
            </a:r>
          </a:p>
          <a:p>
            <a:pPr marL="231775" indent="-231775">
              <a:buFont typeface="Arial" pitchFamily="34" charset="0"/>
              <a:buChar char="•"/>
              <a:defRPr/>
            </a:pPr>
            <a:endParaRPr lang="en-US" dirty="0"/>
          </a:p>
          <a:p>
            <a:pPr marL="231775" indent="-231775">
              <a:buFont typeface="Arial" pitchFamily="34" charset="0"/>
              <a:buChar char="•"/>
              <a:defRPr/>
            </a:pPr>
            <a:r>
              <a:rPr lang="en-US" dirty="0"/>
              <a:t>NUS' Research </a:t>
            </a:r>
            <a:r>
              <a:rPr lang="en-US" dirty="0" err="1"/>
              <a:t>Centres</a:t>
            </a:r>
            <a:endParaRPr lang="en-US" dirty="0"/>
          </a:p>
          <a:p>
            <a:pPr marL="231775" indent="-231775">
              <a:buFont typeface="Arial" pitchFamily="34" charset="0"/>
              <a:buChar char="•"/>
              <a:defRPr/>
            </a:pPr>
            <a:endParaRPr lang="en-US" dirty="0"/>
          </a:p>
          <a:p>
            <a:pPr marL="231775" indent="-231775">
              <a:buFont typeface="Arial" pitchFamily="34" charset="0"/>
              <a:buChar char="•"/>
              <a:defRPr/>
            </a:pPr>
            <a:r>
              <a:rPr lang="en-US" dirty="0"/>
              <a:t>A*STAR Research Institutes 	</a:t>
            </a:r>
          </a:p>
          <a:p>
            <a:pPr>
              <a:buFont typeface="Arial" pitchFamily="34" charset="0"/>
              <a:buChar char="•"/>
              <a:defRPr/>
            </a:pPr>
            <a:endParaRPr lang="en-US" sz="16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idx="4294967295"/>
          </p:nvPr>
        </p:nvSpPr>
        <p:spPr>
          <a:xfrm>
            <a:off x="468313" y="476250"/>
            <a:ext cx="8229600" cy="785813"/>
          </a:xfrm>
        </p:spPr>
        <p:txBody>
          <a:bodyPr/>
          <a:lstStyle/>
          <a:p>
            <a:r>
              <a:rPr lang="en-US" smtClean="0">
                <a:solidFill>
                  <a:srgbClr val="FF0000"/>
                </a:solidFill>
              </a:rPr>
              <a:t>Broad Categorisation of </a:t>
            </a:r>
            <a:br>
              <a:rPr lang="en-US" smtClean="0">
                <a:solidFill>
                  <a:srgbClr val="FF0000"/>
                </a:solidFill>
              </a:rPr>
            </a:br>
            <a:r>
              <a:rPr lang="en-US" smtClean="0">
                <a:solidFill>
                  <a:srgbClr val="FF0000"/>
                </a:solidFill>
              </a:rPr>
              <a:t>NGS Research Areas (I)</a:t>
            </a:r>
          </a:p>
        </p:txBody>
      </p:sp>
      <p:sp>
        <p:nvSpPr>
          <p:cNvPr id="12291" name="Content Placeholder 2"/>
          <p:cNvSpPr>
            <a:spLocks noGrp="1"/>
          </p:cNvSpPr>
          <p:nvPr>
            <p:ph idx="4294967295"/>
          </p:nvPr>
        </p:nvSpPr>
        <p:spPr>
          <a:xfrm>
            <a:off x="539750" y="1557338"/>
            <a:ext cx="4824413" cy="4724400"/>
          </a:xfrm>
        </p:spPr>
        <p:txBody>
          <a:bodyPr/>
          <a:lstStyle/>
          <a:p>
            <a:r>
              <a:rPr lang="en-US" sz="2800" i="1" smtClean="0">
                <a:solidFill>
                  <a:srgbClr val="222268"/>
                </a:solidFill>
              </a:rPr>
              <a:t>Engineering</a:t>
            </a:r>
          </a:p>
          <a:p>
            <a:pPr>
              <a:buFontTx/>
              <a:buNone/>
            </a:pPr>
            <a:r>
              <a:rPr lang="en-US" b="0" smtClean="0">
                <a:solidFill>
                  <a:srgbClr val="222268"/>
                </a:solidFill>
              </a:rPr>
              <a:t>	Biomolecular, Chemical, Computer, Electrical, Environmental, Manufacturing, Mechanical, Materials, Nanotechnology, Robotics  </a:t>
            </a:r>
          </a:p>
          <a:p>
            <a:endParaRPr lang="en-US" sz="2000" smtClean="0">
              <a:solidFill>
                <a:srgbClr val="222268"/>
              </a:solidFill>
            </a:endParaRPr>
          </a:p>
          <a:p>
            <a:r>
              <a:rPr lang="en-US" sz="2800" i="1" smtClean="0">
                <a:solidFill>
                  <a:srgbClr val="222268"/>
                </a:solidFill>
              </a:rPr>
              <a:t>Information Technology</a:t>
            </a:r>
          </a:p>
          <a:p>
            <a:pPr>
              <a:buFontTx/>
              <a:buNone/>
            </a:pPr>
            <a:r>
              <a:rPr lang="en-US" b="0" smtClean="0">
                <a:solidFill>
                  <a:srgbClr val="222268"/>
                </a:solidFill>
              </a:rPr>
              <a:t>	Bioinformatics, Computational Biology, Data Mining, Infocommunications, Interactive and Digital Media  </a:t>
            </a:r>
            <a:endParaRPr lang="en-US" sz="2800" smtClean="0">
              <a:solidFill>
                <a:srgbClr val="222268"/>
              </a:solidFill>
            </a:endParaRPr>
          </a:p>
        </p:txBody>
      </p:sp>
      <p:pic>
        <p:nvPicPr>
          <p:cNvPr id="12292" name="Picture 3" descr="000_5652.jpg"/>
          <p:cNvPicPr>
            <a:picLocks noChangeAspect="1"/>
          </p:cNvPicPr>
          <p:nvPr/>
        </p:nvPicPr>
        <p:blipFill>
          <a:blip r:embed="rId3" cstate="print"/>
          <a:srcRect/>
          <a:stretch>
            <a:fillRect/>
          </a:stretch>
        </p:blipFill>
        <p:spPr bwMode="auto">
          <a:xfrm>
            <a:off x="5572125" y="1285875"/>
            <a:ext cx="1633538" cy="2438400"/>
          </a:xfrm>
          <a:prstGeom prst="rect">
            <a:avLst/>
          </a:prstGeom>
          <a:noFill/>
          <a:ln w="9525">
            <a:noFill/>
            <a:miter lim="800000"/>
            <a:headEnd/>
            <a:tailEnd/>
          </a:ln>
        </p:spPr>
      </p:pic>
      <p:pic>
        <p:nvPicPr>
          <p:cNvPr id="12293" name="Picture 2" descr="Babbage Cabbage"/>
          <p:cNvPicPr>
            <a:picLocks noChangeAspect="1" noChangeArrowheads="1"/>
          </p:cNvPicPr>
          <p:nvPr/>
        </p:nvPicPr>
        <p:blipFill>
          <a:blip r:embed="rId4" cstate="print"/>
          <a:srcRect/>
          <a:stretch>
            <a:fillRect/>
          </a:stretch>
        </p:blipFill>
        <p:spPr bwMode="auto">
          <a:xfrm>
            <a:off x="5572125" y="4071938"/>
            <a:ext cx="3214688" cy="25717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p:cNvSpPr>
            <a:spLocks noGrp="1"/>
          </p:cNvSpPr>
          <p:nvPr>
            <p:ph type="title" idx="4294967295"/>
          </p:nvPr>
        </p:nvSpPr>
        <p:spPr>
          <a:xfrm>
            <a:off x="428625" y="476250"/>
            <a:ext cx="8229600" cy="785813"/>
          </a:xfrm>
        </p:spPr>
        <p:txBody>
          <a:bodyPr/>
          <a:lstStyle/>
          <a:p>
            <a:r>
              <a:rPr lang="en-US" smtClean="0">
                <a:solidFill>
                  <a:srgbClr val="FF0000"/>
                </a:solidFill>
              </a:rPr>
              <a:t>Broad Categorisation of </a:t>
            </a:r>
            <a:br>
              <a:rPr lang="en-US" smtClean="0">
                <a:solidFill>
                  <a:srgbClr val="FF0000"/>
                </a:solidFill>
              </a:rPr>
            </a:br>
            <a:r>
              <a:rPr lang="en-US" smtClean="0">
                <a:solidFill>
                  <a:srgbClr val="FF0000"/>
                </a:solidFill>
              </a:rPr>
              <a:t>NGS Research Areas (II)</a:t>
            </a:r>
          </a:p>
        </p:txBody>
      </p:sp>
      <p:sp>
        <p:nvSpPr>
          <p:cNvPr id="13315" name="Content Placeholder 2"/>
          <p:cNvSpPr>
            <a:spLocks noGrp="1"/>
          </p:cNvSpPr>
          <p:nvPr>
            <p:ph idx="4294967295"/>
          </p:nvPr>
        </p:nvSpPr>
        <p:spPr>
          <a:xfrm>
            <a:off x="285750" y="1512888"/>
            <a:ext cx="5357813" cy="4724400"/>
          </a:xfrm>
        </p:spPr>
        <p:txBody>
          <a:bodyPr/>
          <a:lstStyle/>
          <a:p>
            <a:r>
              <a:rPr lang="en-US" i="1" smtClean="0">
                <a:solidFill>
                  <a:srgbClr val="222268"/>
                </a:solidFill>
              </a:rPr>
              <a:t>Life Sciences</a:t>
            </a:r>
          </a:p>
          <a:p>
            <a:pPr>
              <a:buFontTx/>
              <a:buNone/>
            </a:pPr>
            <a:r>
              <a:rPr lang="en-US" sz="2000" b="0" smtClean="0">
                <a:solidFill>
                  <a:srgbClr val="222268"/>
                </a:solidFill>
              </a:rPr>
              <a:t>	Biochemistry, Cancer Research, Cell and Molecular Biology, Developmental Biology, Genetics, Genomics, and Proteomics, Immunology, Lipidomics, Pharmacology, Physiology, Regenerative Medicine, Stem Cell Research, Structural  Biology</a:t>
            </a:r>
          </a:p>
          <a:p>
            <a:endParaRPr lang="en-US" sz="1800" smtClean="0">
              <a:solidFill>
                <a:srgbClr val="222268"/>
              </a:solidFill>
            </a:endParaRPr>
          </a:p>
          <a:p>
            <a:r>
              <a:rPr lang="en-US" i="1" smtClean="0">
                <a:solidFill>
                  <a:srgbClr val="222268"/>
                </a:solidFill>
              </a:rPr>
              <a:t>Physical Sciences</a:t>
            </a:r>
          </a:p>
          <a:p>
            <a:pPr>
              <a:buFontTx/>
              <a:buNone/>
            </a:pPr>
            <a:r>
              <a:rPr lang="en-US" sz="2000" b="0" smtClean="0">
                <a:solidFill>
                  <a:srgbClr val="222268"/>
                </a:solidFill>
              </a:rPr>
              <a:t>	Biological Physics, Chemistry, Soft-condensed Matter  Physics,  Nonlinear Dynamics and Complex Systems,  Nano- and Molecular Electronics,  Photonics, Phononics,  Thermoelectrics, Quantum Information and Quantum Computation</a:t>
            </a:r>
            <a:endParaRPr lang="en-US" b="0" smtClean="0">
              <a:solidFill>
                <a:srgbClr val="222268"/>
              </a:solidFill>
            </a:endParaRPr>
          </a:p>
        </p:txBody>
      </p:sp>
      <p:pic>
        <p:nvPicPr>
          <p:cNvPr id="13316" name="Picture 2"/>
          <p:cNvPicPr>
            <a:picLocks noChangeAspect="1" noChangeArrowheads="1"/>
          </p:cNvPicPr>
          <p:nvPr/>
        </p:nvPicPr>
        <p:blipFill>
          <a:blip r:embed="rId3" cstate="print"/>
          <a:srcRect/>
          <a:stretch>
            <a:fillRect/>
          </a:stretch>
        </p:blipFill>
        <p:spPr bwMode="auto">
          <a:xfrm>
            <a:off x="5572125" y="4286250"/>
            <a:ext cx="3343275" cy="2287588"/>
          </a:xfrm>
          <a:prstGeom prst="rect">
            <a:avLst/>
          </a:prstGeom>
          <a:noFill/>
          <a:ln w="0" algn="ctr">
            <a:noFill/>
            <a:miter lim="800000"/>
            <a:headEnd/>
            <a:tailEnd/>
          </a:ln>
        </p:spPr>
      </p:pic>
      <p:pic>
        <p:nvPicPr>
          <p:cNvPr id="13317" name="Picture 3"/>
          <p:cNvPicPr>
            <a:picLocks noChangeAspect="1" noChangeArrowheads="1"/>
          </p:cNvPicPr>
          <p:nvPr/>
        </p:nvPicPr>
        <p:blipFill>
          <a:blip r:embed="rId4" cstate="print"/>
          <a:srcRect/>
          <a:stretch>
            <a:fillRect/>
          </a:stretch>
        </p:blipFill>
        <p:spPr bwMode="auto">
          <a:xfrm>
            <a:off x="5572125" y="1558925"/>
            <a:ext cx="3286125" cy="2155825"/>
          </a:xfrm>
          <a:prstGeom prst="rect">
            <a:avLst/>
          </a:prstGeom>
          <a:noFill/>
          <a:ln w="0" algn="ctr">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nchor="t"/>
          <a:lstStyle/>
          <a:p>
            <a:r>
              <a:rPr lang="en-US" i="1" smtClean="0"/>
              <a:t>Special</a:t>
            </a:r>
            <a:r>
              <a:rPr lang="en-US" smtClean="0"/>
              <a:t> Cross-disciplinary Research </a:t>
            </a:r>
            <a:br>
              <a:rPr lang="en-US" smtClean="0"/>
            </a:br>
            <a:r>
              <a:rPr lang="en-US" smtClean="0"/>
              <a:t>Networked Groups</a:t>
            </a:r>
          </a:p>
        </p:txBody>
      </p:sp>
      <p:sp>
        <p:nvSpPr>
          <p:cNvPr id="35843" name="Content Placeholder 2"/>
          <p:cNvSpPr>
            <a:spLocks noGrp="1"/>
          </p:cNvSpPr>
          <p:nvPr>
            <p:ph idx="1"/>
          </p:nvPr>
        </p:nvSpPr>
        <p:spPr>
          <a:xfrm>
            <a:off x="395288" y="2133600"/>
            <a:ext cx="8137525" cy="3382963"/>
          </a:xfrm>
        </p:spPr>
        <p:txBody>
          <a:bodyPr/>
          <a:lstStyle/>
          <a:p>
            <a:pPr marL="457200" indent="-457200">
              <a:buFontTx/>
              <a:buAutoNum type="arabicParenR"/>
              <a:defRPr/>
            </a:pPr>
            <a:r>
              <a:rPr lang="en-US" sz="2800" dirty="0" smtClean="0"/>
              <a:t>Singapore Graduate </a:t>
            </a:r>
            <a:r>
              <a:rPr lang="en-US" sz="2800" dirty="0" err="1" smtClean="0"/>
              <a:t>Programme</a:t>
            </a:r>
            <a:r>
              <a:rPr lang="en-US" sz="2800" dirty="0" smtClean="0"/>
              <a:t> in Neuroscience (</a:t>
            </a:r>
            <a:r>
              <a:rPr lang="en-US" sz="2800" dirty="0" err="1" smtClean="0"/>
              <a:t>SgPN</a:t>
            </a:r>
            <a:r>
              <a:rPr lang="en-US" sz="2800" dirty="0" smtClean="0"/>
              <a:t>)</a:t>
            </a:r>
          </a:p>
          <a:p>
            <a:pPr marL="457200" indent="-457200">
              <a:buFontTx/>
              <a:buAutoNum type="arabicParenR"/>
              <a:defRPr/>
            </a:pPr>
            <a:r>
              <a:rPr lang="en-US" sz="2800" dirty="0" smtClean="0"/>
              <a:t>Computational &amp; Systems Biology</a:t>
            </a:r>
          </a:p>
          <a:p>
            <a:pPr marL="457200" indent="-457200">
              <a:buFontTx/>
              <a:buAutoNum type="arabicParenR"/>
              <a:defRPr/>
            </a:pPr>
            <a:r>
              <a:rPr lang="en-US" sz="2800" dirty="0" smtClean="0"/>
              <a:t>Carbon Science and Technology</a:t>
            </a:r>
          </a:p>
          <a:p>
            <a:pPr marL="457200" indent="-457200">
              <a:buFontTx/>
              <a:buAutoNum type="arabicParenR"/>
              <a:defRPr/>
            </a:pPr>
            <a:r>
              <a:rPr lang="en-US" sz="2800" dirty="0" err="1" smtClean="0"/>
              <a:t>BioImaging</a:t>
            </a:r>
            <a:r>
              <a:rPr lang="en-US" sz="2800" dirty="0" smtClean="0"/>
              <a:t> Training </a:t>
            </a:r>
            <a:r>
              <a:rPr lang="en-US" sz="2800" dirty="0" err="1" smtClean="0"/>
              <a:t>Programme</a:t>
            </a:r>
            <a:endParaRPr lang="en-US" sz="2800" dirty="0" smtClean="0"/>
          </a:p>
          <a:p>
            <a:pPr marL="457200" indent="-457200">
              <a:buFontTx/>
              <a:buAutoNum type="arabicParenR"/>
              <a:defRPr/>
            </a:pPr>
            <a:r>
              <a:rPr lang="en-US" sz="2800" dirty="0" smtClean="0"/>
              <a:t>Environmental Life Sciences Engineering</a:t>
            </a:r>
          </a:p>
          <a:p>
            <a:pPr marL="457200" indent="-457200">
              <a:buFontTx/>
              <a:buAutoNum type="arabicParenR"/>
              <a:defRPr/>
            </a:pPr>
            <a:endParaRPr lang="en-US" sz="2800" dirty="0" smtClean="0"/>
          </a:p>
          <a:p>
            <a:pPr marL="457200" indent="-457200">
              <a:buFontTx/>
              <a:buAutoNum type="arabicParenR"/>
              <a:defRPr/>
            </a:pPr>
            <a:endParaRPr lang="en-US" sz="2800" i="1" dirty="0" smtClean="0">
              <a:solidFill>
                <a:srgbClr val="FF0000"/>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Self Introduction</a:t>
            </a:r>
            <a:endParaRPr lang="en-US" dirty="0"/>
          </a:p>
        </p:txBody>
      </p:sp>
      <p:pic>
        <p:nvPicPr>
          <p:cNvPr id="3" name="Picture 4"/>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385402"/>
            <a:ext cx="2000647" cy="2597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TextBox 3"/>
          <p:cNvSpPr txBox="1"/>
          <p:nvPr/>
        </p:nvSpPr>
        <p:spPr>
          <a:xfrm>
            <a:off x="2627784" y="1385401"/>
            <a:ext cx="5760640" cy="6217087"/>
          </a:xfrm>
          <a:prstGeom prst="rect">
            <a:avLst/>
          </a:prstGeom>
          <a:noFill/>
        </p:spPr>
        <p:txBody>
          <a:bodyPr wrap="square" rtlCol="0">
            <a:spAutoFit/>
          </a:bodyPr>
          <a:lstStyle/>
          <a:p>
            <a:r>
              <a:rPr lang="en-US" dirty="0" smtClean="0"/>
              <a:t>Name: Andrew Y C Nee </a:t>
            </a:r>
            <a:r>
              <a:rPr lang="zh-CN" altLang="en-US" dirty="0" smtClean="0"/>
              <a:t>  倪亦靖</a:t>
            </a:r>
            <a:endParaRPr lang="en-US" dirty="0" smtClean="0"/>
          </a:p>
          <a:p>
            <a:r>
              <a:rPr lang="en-US" dirty="0" smtClean="0"/>
              <a:t>Department of Mechanical Engineering</a:t>
            </a:r>
          </a:p>
          <a:p>
            <a:r>
              <a:rPr lang="en-US" dirty="0" smtClean="0"/>
              <a:t>NGS Faculty Member </a:t>
            </a:r>
          </a:p>
          <a:p>
            <a:r>
              <a:rPr lang="en-US" dirty="0" smtClean="0"/>
              <a:t>Doctor of Philosophy (PhD)</a:t>
            </a:r>
          </a:p>
          <a:p>
            <a:r>
              <a:rPr lang="en-US" dirty="0" smtClean="0"/>
              <a:t>Doctor of Engineering (DEng)</a:t>
            </a:r>
          </a:p>
          <a:p>
            <a:r>
              <a:rPr lang="en-US" dirty="0" smtClean="0"/>
              <a:t>President of CIRP in 2012, International Academy for Production Engineering Research. </a:t>
            </a:r>
            <a:r>
              <a:rPr lang="en-US" dirty="0"/>
              <a:t>F</a:t>
            </a:r>
            <a:r>
              <a:rPr lang="en-US" dirty="0" smtClean="0"/>
              <a:t>irst ethnic Chinese President since CIRP was established in 1952. </a:t>
            </a:r>
          </a:p>
          <a:p>
            <a:endParaRPr lang="en-US" dirty="0"/>
          </a:p>
          <a:p>
            <a:pPr>
              <a:spcBef>
                <a:spcPts val="600"/>
              </a:spcBef>
            </a:pPr>
            <a:r>
              <a:rPr lang="zh-CN" altLang="en-US" dirty="0">
                <a:ea typeface="宋体" charset="-122"/>
              </a:rPr>
              <a:t>院士     国际生产工程科学院 </a:t>
            </a:r>
            <a:r>
              <a:rPr lang="en-US" altLang="zh-CN" dirty="0">
                <a:ea typeface="宋体" charset="-122"/>
              </a:rPr>
              <a:t>(CIRP)</a:t>
            </a:r>
          </a:p>
          <a:p>
            <a:pPr>
              <a:spcBef>
                <a:spcPts val="600"/>
              </a:spcBef>
            </a:pPr>
            <a:r>
              <a:rPr lang="zh-CN" altLang="en-US" dirty="0">
                <a:ea typeface="宋体" charset="-122"/>
              </a:rPr>
              <a:t>院士     美囯制造工程学会 </a:t>
            </a:r>
            <a:r>
              <a:rPr lang="en-US" altLang="zh-CN" dirty="0">
                <a:ea typeface="宋体" charset="-122"/>
              </a:rPr>
              <a:t>(SME)</a:t>
            </a:r>
          </a:p>
          <a:p>
            <a:pPr>
              <a:spcBef>
                <a:spcPts val="600"/>
              </a:spcBef>
            </a:pPr>
            <a:r>
              <a:rPr lang="zh-CN" altLang="en-US" dirty="0">
                <a:ea typeface="宋体" charset="-122"/>
              </a:rPr>
              <a:t>院士     新加坡工程院 </a:t>
            </a:r>
            <a:endParaRPr lang="en-US" altLang="zh-CN" dirty="0">
              <a:ea typeface="宋体" charset="-122"/>
            </a:endParaRPr>
          </a:p>
          <a:p>
            <a:pPr>
              <a:spcBef>
                <a:spcPts val="600"/>
              </a:spcBef>
            </a:pPr>
            <a:r>
              <a:rPr lang="zh-CN" altLang="en-US" dirty="0">
                <a:ea typeface="宋体" charset="-122"/>
              </a:rPr>
              <a:t>名誉教</a:t>
            </a:r>
            <a:r>
              <a:rPr lang="zh-CN" altLang="en-US" dirty="0" smtClean="0">
                <a:ea typeface="宋体" charset="-122"/>
              </a:rPr>
              <a:t>授：天津大，</a:t>
            </a:r>
            <a:r>
              <a:rPr lang="zh-CN" altLang="en-US" dirty="0">
                <a:ea typeface="宋体" charset="-122"/>
              </a:rPr>
              <a:t>北斻，華中理工</a:t>
            </a:r>
            <a:endParaRPr lang="en-US" altLang="zh-CN" dirty="0">
              <a:ea typeface="宋体" charset="-122"/>
            </a:endParaRPr>
          </a:p>
          <a:p>
            <a:r>
              <a:rPr lang="zh-CN" altLang="en-US" dirty="0" smtClean="0"/>
              <a:t>顧问</a:t>
            </a:r>
            <a:r>
              <a:rPr lang="zh-CN" altLang="en-US" dirty="0">
                <a:ea typeface="宋体" charset="-122"/>
              </a:rPr>
              <a:t>教</a:t>
            </a:r>
            <a:r>
              <a:rPr lang="zh-CN" altLang="en-US" dirty="0" smtClean="0">
                <a:ea typeface="宋体" charset="-122"/>
              </a:rPr>
              <a:t>授：哈</a:t>
            </a:r>
            <a:r>
              <a:rPr lang="zh-CN" altLang="en-US" dirty="0" smtClean="0"/>
              <a:t>工大，重庆，上交大</a:t>
            </a:r>
            <a:endParaRPr lang="en-US" altLang="zh-CN" dirty="0" smtClean="0"/>
          </a:p>
          <a:p>
            <a:endParaRPr lang="en-US" altLang="zh-CN" dirty="0" smtClean="0"/>
          </a:p>
          <a:p>
            <a:r>
              <a:rPr lang="en-US" altLang="zh-CN" dirty="0" smtClean="0"/>
              <a:t>Area of research:</a:t>
            </a:r>
          </a:p>
          <a:p>
            <a:r>
              <a:rPr lang="en-US" altLang="zh-CN" dirty="0" smtClean="0">
                <a:hlinkClick r:id="rId3" action="ppaction://hlinkfile"/>
              </a:rPr>
              <a:t>Augmented reality</a:t>
            </a:r>
            <a:r>
              <a:rPr lang="en-US" altLang="zh-CN" dirty="0" smtClean="0"/>
              <a:t>, parallel robotics, life cycle engineering</a:t>
            </a:r>
          </a:p>
          <a:p>
            <a:endParaRPr lang="en-US" altLang="zh-CN" dirty="0" smtClean="0"/>
          </a:p>
          <a:p>
            <a:endParaRPr lang="en-US" altLang="zh-CN" dirty="0" smtClean="0"/>
          </a:p>
          <a:p>
            <a:endParaRPr lang="en-US" dirty="0" smtClean="0"/>
          </a:p>
        </p:txBody>
      </p:sp>
    </p:spTree>
    <p:extLst>
      <p:ext uri="{BB962C8B-B14F-4D97-AF65-F5344CB8AC3E}">
        <p14:creationId xmlns:p14="http://schemas.microsoft.com/office/powerpoint/2010/main" val="177463738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p:txBody>
          <a:bodyPr/>
          <a:lstStyle/>
          <a:p>
            <a:r>
              <a:rPr lang="en-SG" dirty="0" smtClean="0"/>
              <a:t>Networked Groups</a:t>
            </a:r>
          </a:p>
        </p:txBody>
      </p:sp>
      <p:sp>
        <p:nvSpPr>
          <p:cNvPr id="15363" name="Content Placeholder 2"/>
          <p:cNvSpPr>
            <a:spLocks noGrp="1"/>
          </p:cNvSpPr>
          <p:nvPr>
            <p:ph idx="1"/>
          </p:nvPr>
        </p:nvSpPr>
        <p:spPr>
          <a:xfrm>
            <a:off x="3851920" y="1484784"/>
            <a:ext cx="5040560" cy="4724400"/>
          </a:xfrm>
        </p:spPr>
        <p:txBody>
          <a:bodyPr/>
          <a:lstStyle/>
          <a:p>
            <a:pPr marL="457200" indent="-457200">
              <a:buFontTx/>
              <a:buAutoNum type="arabicPeriod"/>
            </a:pPr>
            <a:r>
              <a:rPr lang="en-US" sz="2000" dirty="0" smtClean="0">
                <a:solidFill>
                  <a:srgbClr val="222268"/>
                </a:solidFill>
              </a:rPr>
              <a:t>Singapore Graduate </a:t>
            </a:r>
            <a:r>
              <a:rPr lang="en-US" sz="2000" dirty="0" err="1" smtClean="0">
                <a:solidFill>
                  <a:srgbClr val="222268"/>
                </a:solidFill>
              </a:rPr>
              <a:t>Programme</a:t>
            </a:r>
            <a:r>
              <a:rPr lang="en-US" sz="2000" dirty="0" smtClean="0">
                <a:solidFill>
                  <a:srgbClr val="222268"/>
                </a:solidFill>
              </a:rPr>
              <a:t> in </a:t>
            </a:r>
            <a:r>
              <a:rPr lang="en-US" sz="2000" dirty="0" smtClean="0">
                <a:solidFill>
                  <a:srgbClr val="FF0000"/>
                </a:solidFill>
              </a:rPr>
              <a:t>Neuroscience</a:t>
            </a:r>
          </a:p>
          <a:p>
            <a:pPr marL="857250" lvl="1" indent="-457200"/>
            <a:r>
              <a:rPr lang="en-SG" sz="2000" dirty="0" smtClean="0">
                <a:solidFill>
                  <a:srgbClr val="161645"/>
                </a:solidFill>
              </a:rPr>
              <a:t>research that coalesce multidisciplinary knowledge and expertise, spanning biomedical, physical and computer sciences, robotics, nanotechnology, interactive &amp; digital media, and emerging behavioural disciplines in social sciences</a:t>
            </a:r>
          </a:p>
          <a:p>
            <a:pPr marL="857250" lvl="1" indent="-457200"/>
            <a:r>
              <a:rPr lang="en-SG" sz="2000" dirty="0" smtClean="0">
                <a:solidFill>
                  <a:srgbClr val="161645"/>
                </a:solidFill>
              </a:rPr>
              <a:t>open to students from backgrounds such as Biomedical Sciences, Engineering, Physics, Computer Science and Psychology</a:t>
            </a:r>
          </a:p>
          <a:p>
            <a:pPr marL="457200" indent="-457200">
              <a:buFontTx/>
              <a:buAutoNum type="arabicPeriod"/>
            </a:pPr>
            <a:endParaRPr lang="en-SG" sz="2000" dirty="0" smtClean="0">
              <a:solidFill>
                <a:srgbClr val="222268"/>
              </a:solidFill>
            </a:endParaRPr>
          </a:p>
        </p:txBody>
      </p:sp>
      <p:pic>
        <p:nvPicPr>
          <p:cNvPr id="15364" name="Picture 3" descr="SgPN graphic.jpg"/>
          <p:cNvPicPr>
            <a:picLocks noChangeAspect="1"/>
          </p:cNvPicPr>
          <p:nvPr/>
        </p:nvPicPr>
        <p:blipFill>
          <a:blip r:embed="rId2" cstate="print"/>
          <a:srcRect/>
          <a:stretch>
            <a:fillRect/>
          </a:stretch>
        </p:blipFill>
        <p:spPr bwMode="auto">
          <a:xfrm>
            <a:off x="251520" y="1988840"/>
            <a:ext cx="3848100" cy="2374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r>
              <a:rPr lang="en-US" dirty="0" smtClean="0"/>
              <a:t>Networked Groups</a:t>
            </a:r>
            <a:endParaRPr lang="en-SG" dirty="0" smtClean="0"/>
          </a:p>
        </p:txBody>
      </p:sp>
      <p:sp>
        <p:nvSpPr>
          <p:cNvPr id="3" name="Content Placeholder 2"/>
          <p:cNvSpPr>
            <a:spLocks noGrp="1"/>
          </p:cNvSpPr>
          <p:nvPr>
            <p:ph idx="1"/>
          </p:nvPr>
        </p:nvSpPr>
        <p:spPr>
          <a:xfrm>
            <a:off x="3059113" y="1484313"/>
            <a:ext cx="5411787" cy="4724400"/>
          </a:xfrm>
        </p:spPr>
        <p:txBody>
          <a:bodyPr/>
          <a:lstStyle/>
          <a:p>
            <a:pPr marL="457200" indent="-457200">
              <a:buFontTx/>
              <a:buNone/>
              <a:defRPr/>
            </a:pPr>
            <a:r>
              <a:rPr lang="en-US" sz="2000" dirty="0" smtClean="0"/>
              <a:t>2.  Computational &amp; Systems Biology</a:t>
            </a:r>
          </a:p>
          <a:p>
            <a:pPr lvl="1">
              <a:defRPr/>
            </a:pPr>
            <a:r>
              <a:rPr lang="en-SG" sz="2000" dirty="0" smtClean="0"/>
              <a:t>an interdisciplinary field that applies the techniques of computer science, applied mathematics and statistics, to address biological problems</a:t>
            </a:r>
          </a:p>
          <a:p>
            <a:pPr lvl="1">
              <a:defRPr/>
            </a:pPr>
            <a:r>
              <a:rPr lang="en-SG" sz="2000" dirty="0" smtClean="0"/>
              <a:t>research projects cover virus transmission, vaccine development, cancer treatment and prevention, stem cell research, aging problems, etc.</a:t>
            </a:r>
          </a:p>
          <a:p>
            <a:pPr lvl="1">
              <a:defRPr/>
            </a:pPr>
            <a:r>
              <a:rPr lang="en-SG" sz="2000" dirty="0" smtClean="0"/>
              <a:t>open to outstanding students with majors in life sciences, mathematics, or computing</a:t>
            </a:r>
            <a:endParaRPr lang="en-US" sz="2000" dirty="0" smtClean="0"/>
          </a:p>
        </p:txBody>
      </p:sp>
      <p:pic>
        <p:nvPicPr>
          <p:cNvPr id="16388" name="Picture 1708" descr="transparent DNA.gif"/>
          <p:cNvPicPr>
            <a:picLocks noChangeAspect="1"/>
          </p:cNvPicPr>
          <p:nvPr/>
        </p:nvPicPr>
        <p:blipFill>
          <a:blip r:embed="rId2" cstate="print"/>
          <a:srcRect/>
          <a:stretch>
            <a:fillRect/>
          </a:stretch>
        </p:blipFill>
        <p:spPr bwMode="auto">
          <a:xfrm rot="-5039173">
            <a:off x="431801" y="2944812"/>
            <a:ext cx="3733800" cy="3724275"/>
          </a:xfrm>
          <a:prstGeom prst="rect">
            <a:avLst/>
          </a:prstGeom>
          <a:noFill/>
          <a:ln w="9525">
            <a:noFill/>
            <a:miter lim="800000"/>
            <a:headEnd/>
            <a:tailEnd/>
          </a:ln>
        </p:spPr>
      </p:pic>
      <p:sp>
        <p:nvSpPr>
          <p:cNvPr id="16389" name="AutoShape 2"/>
          <p:cNvSpPr>
            <a:spLocks noChangeAspect="1" noChangeArrowheads="1"/>
          </p:cNvSpPr>
          <p:nvPr/>
        </p:nvSpPr>
        <p:spPr bwMode="auto">
          <a:xfrm>
            <a:off x="25400" y="3025775"/>
            <a:ext cx="9602788" cy="1309688"/>
          </a:xfrm>
          <a:prstGeom prst="rect">
            <a:avLst/>
          </a:prstGeom>
          <a:noFill/>
          <a:ln w="9525">
            <a:noFill/>
            <a:miter lim="800000"/>
            <a:headEnd/>
            <a:tailEnd/>
          </a:ln>
        </p:spPr>
        <p:txBody>
          <a:bodyPr/>
          <a:lstStyle/>
          <a:p>
            <a:endParaRPr lang="en-US"/>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214313" y="357188"/>
            <a:ext cx="8229600" cy="785812"/>
          </a:xfrm>
        </p:spPr>
        <p:txBody>
          <a:bodyPr/>
          <a:lstStyle/>
          <a:p>
            <a:r>
              <a:rPr lang="en-US" dirty="0" smtClean="0"/>
              <a:t>Networked Groups</a:t>
            </a:r>
          </a:p>
        </p:txBody>
      </p:sp>
      <p:sp>
        <p:nvSpPr>
          <p:cNvPr id="38915" name="Content Placeholder 4"/>
          <p:cNvSpPr>
            <a:spLocks noGrp="1"/>
          </p:cNvSpPr>
          <p:nvPr>
            <p:ph idx="1"/>
          </p:nvPr>
        </p:nvSpPr>
        <p:spPr>
          <a:xfrm>
            <a:off x="357188" y="1133475"/>
            <a:ext cx="5000625" cy="4724400"/>
          </a:xfrm>
        </p:spPr>
        <p:txBody>
          <a:bodyPr/>
          <a:lstStyle/>
          <a:p>
            <a:pPr>
              <a:buFontTx/>
              <a:buNone/>
              <a:defRPr/>
            </a:pPr>
            <a:r>
              <a:rPr lang="en-US" sz="1800" dirty="0" smtClean="0"/>
              <a:t>3. 	Carbon Science and Technology</a:t>
            </a:r>
          </a:p>
          <a:p>
            <a:pPr>
              <a:defRPr/>
            </a:pPr>
            <a:endParaRPr lang="en-US" sz="1800" dirty="0" smtClean="0"/>
          </a:p>
          <a:p>
            <a:pPr>
              <a:defRPr/>
            </a:pPr>
            <a:r>
              <a:rPr lang="en-US" sz="1600" b="0" dirty="0" smtClean="0"/>
              <a:t>Pure carbon systems can be found in many different structures (or allotropic forms) with a huge variety of structural and electronic properties.</a:t>
            </a:r>
          </a:p>
          <a:p>
            <a:pPr>
              <a:defRPr/>
            </a:pPr>
            <a:r>
              <a:rPr lang="en-US" sz="1600" b="0" dirty="0" err="1" smtClean="0"/>
              <a:t>Graphene</a:t>
            </a:r>
            <a:r>
              <a:rPr lang="en-US" sz="1600" b="0" dirty="0" smtClean="0"/>
              <a:t>, the two dimensional allotrope, is the "mother" of fullerenes (wrapped </a:t>
            </a:r>
            <a:r>
              <a:rPr lang="en-US" sz="1600" b="0" dirty="0" err="1" smtClean="0"/>
              <a:t>graphene</a:t>
            </a:r>
            <a:r>
              <a:rPr lang="en-US" sz="1600" b="0" dirty="0" smtClean="0"/>
              <a:t>), carbon </a:t>
            </a:r>
            <a:r>
              <a:rPr lang="en-US" sz="1600" b="0" dirty="0" err="1" smtClean="0"/>
              <a:t>nanotubes</a:t>
            </a:r>
            <a:r>
              <a:rPr lang="en-US" sz="1600" b="0" dirty="0" smtClean="0"/>
              <a:t> (rolled </a:t>
            </a:r>
            <a:r>
              <a:rPr lang="en-US" sz="1600" b="0" dirty="0" err="1" smtClean="0"/>
              <a:t>graphene</a:t>
            </a:r>
            <a:r>
              <a:rPr lang="en-US" sz="1600" b="0" dirty="0" smtClean="0"/>
              <a:t>), graphite (stacked </a:t>
            </a:r>
            <a:r>
              <a:rPr lang="en-US" sz="1600" b="0" dirty="0" err="1" smtClean="0"/>
              <a:t>graphene</a:t>
            </a:r>
            <a:r>
              <a:rPr lang="en-US" sz="1600" b="0" dirty="0" smtClean="0"/>
              <a:t>), and diamond (distorted </a:t>
            </a:r>
            <a:r>
              <a:rPr lang="en-US" sz="1600" b="0" dirty="0" err="1" smtClean="0"/>
              <a:t>graphene</a:t>
            </a:r>
            <a:r>
              <a:rPr lang="en-US" sz="1600" b="0" dirty="0" smtClean="0"/>
              <a:t>), and is the basis for the understanding of all these allotropic forms.</a:t>
            </a:r>
          </a:p>
          <a:p>
            <a:pPr>
              <a:defRPr/>
            </a:pPr>
            <a:r>
              <a:rPr lang="en-US" sz="1600" b="0" dirty="0" smtClean="0"/>
              <a:t>The </a:t>
            </a:r>
            <a:r>
              <a:rPr lang="en-US" sz="1600" i="1" dirty="0" err="1" smtClean="0">
                <a:solidFill>
                  <a:srgbClr val="FF0000"/>
                </a:solidFill>
              </a:rPr>
              <a:t>Graphene</a:t>
            </a:r>
            <a:r>
              <a:rPr lang="en-US" sz="1600" i="1" dirty="0" smtClean="0">
                <a:solidFill>
                  <a:srgbClr val="FF0000"/>
                </a:solidFill>
              </a:rPr>
              <a:t> Centre </a:t>
            </a:r>
            <a:r>
              <a:rPr lang="en-US" sz="1600" b="0" dirty="0" smtClean="0"/>
              <a:t>at NUS was created for the theoretical and experimental study of </a:t>
            </a:r>
            <a:r>
              <a:rPr lang="en-US" sz="1600" b="0" dirty="0" err="1" smtClean="0"/>
              <a:t>graphene</a:t>
            </a:r>
            <a:r>
              <a:rPr lang="en-US" sz="1600" b="0" dirty="0" smtClean="0"/>
              <a:t>-based materials with potential impact on science and technology.</a:t>
            </a:r>
          </a:p>
          <a:p>
            <a:pPr>
              <a:defRPr/>
            </a:pPr>
            <a:r>
              <a:rPr lang="en-US" sz="1600" b="0" dirty="0" smtClean="0"/>
              <a:t>The </a:t>
            </a:r>
            <a:r>
              <a:rPr lang="en-US" sz="1600" i="1" dirty="0" smtClean="0">
                <a:solidFill>
                  <a:srgbClr val="FF0000"/>
                </a:solidFill>
              </a:rPr>
              <a:t>Carbon Science and Technology </a:t>
            </a:r>
            <a:r>
              <a:rPr lang="en-US" sz="1600" b="0" dirty="0" err="1" smtClean="0"/>
              <a:t>programme</a:t>
            </a:r>
            <a:r>
              <a:rPr lang="en-US" sz="1600" b="0" dirty="0" smtClean="0"/>
              <a:t> will focus on the detailed theoretical and experimental study of carbon-based materials and their applications in modern devices.</a:t>
            </a:r>
          </a:p>
          <a:p>
            <a:pPr>
              <a:defRPr/>
            </a:pPr>
            <a:endParaRPr lang="en-US" sz="1800" dirty="0" smtClean="0"/>
          </a:p>
        </p:txBody>
      </p:sp>
      <p:pic>
        <p:nvPicPr>
          <p:cNvPr id="17412" name="Picture 6" descr="Graphene on SiC (Andrew Wee APS march meeting ).jpg"/>
          <p:cNvPicPr>
            <a:picLocks noChangeAspect="1"/>
          </p:cNvPicPr>
          <p:nvPr/>
        </p:nvPicPr>
        <p:blipFill>
          <a:blip r:embed="rId2" cstate="print"/>
          <a:srcRect/>
          <a:stretch>
            <a:fillRect/>
          </a:stretch>
        </p:blipFill>
        <p:spPr bwMode="auto">
          <a:xfrm>
            <a:off x="5500688" y="714375"/>
            <a:ext cx="3354387" cy="428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p:txBody>
          <a:bodyPr anchor="t"/>
          <a:lstStyle/>
          <a:p>
            <a:r>
              <a:rPr lang="en-US" dirty="0" smtClean="0"/>
              <a:t>Networked Groups</a:t>
            </a:r>
          </a:p>
        </p:txBody>
      </p:sp>
      <p:sp>
        <p:nvSpPr>
          <p:cNvPr id="28675" name="Content Placeholder 4"/>
          <p:cNvSpPr>
            <a:spLocks noGrp="1"/>
          </p:cNvSpPr>
          <p:nvPr>
            <p:ph idx="1"/>
          </p:nvPr>
        </p:nvSpPr>
        <p:spPr/>
        <p:txBody>
          <a:bodyPr/>
          <a:lstStyle/>
          <a:p>
            <a:pPr marL="457200" indent="-457200">
              <a:buFontTx/>
              <a:buAutoNum type="arabicPeriod" startAt="4"/>
              <a:defRPr/>
            </a:pPr>
            <a:r>
              <a:rPr lang="en-US" sz="2200" dirty="0" err="1" smtClean="0"/>
              <a:t>BioImaging</a:t>
            </a:r>
            <a:r>
              <a:rPr lang="en-US" sz="2200" dirty="0" smtClean="0"/>
              <a:t> Training Program </a:t>
            </a:r>
          </a:p>
          <a:p>
            <a:pPr>
              <a:defRPr/>
            </a:pPr>
            <a:endParaRPr lang="en-US" sz="2200" b="0" dirty="0" smtClean="0"/>
          </a:p>
          <a:p>
            <a:pPr>
              <a:defRPr/>
            </a:pPr>
            <a:r>
              <a:rPr lang="en-US" sz="2200" b="0" dirty="0" smtClean="0"/>
              <a:t>an interdisciplinary group of biologists, chemists, computer scientists, physicians and engineers from the NUS Faculties of Science and Engineering, Duke-NUS Graduate Medical School and the </a:t>
            </a:r>
            <a:r>
              <a:rPr lang="en-US" sz="2200" b="0" dirty="0" err="1" smtClean="0"/>
              <a:t>Mechanobiology</a:t>
            </a:r>
            <a:r>
              <a:rPr lang="en-US" sz="2200" b="0" dirty="0" smtClean="0"/>
              <a:t> Institute, Singapore</a:t>
            </a:r>
          </a:p>
          <a:p>
            <a:pPr>
              <a:defRPr/>
            </a:pPr>
            <a:r>
              <a:rPr lang="en-US" sz="2200" b="0" dirty="0" smtClean="0"/>
              <a:t>for those with an interest in the application of state-of-the-art imaging techniques to tackle biologically-relevant questions</a:t>
            </a:r>
          </a:p>
          <a:p>
            <a:pPr>
              <a:defRPr/>
            </a:pPr>
            <a:r>
              <a:rPr lang="en-US" sz="2200" b="0" dirty="0" smtClean="0"/>
              <a:t>for those with background in natural sciences or engineering</a:t>
            </a:r>
          </a:p>
          <a:p>
            <a:pPr>
              <a:defRPr/>
            </a:pPr>
            <a:endParaRPr lang="en-US" sz="2200" dirty="0" smtClean="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le 1"/>
          <p:cNvSpPr>
            <a:spLocks noGrp="1"/>
          </p:cNvSpPr>
          <p:nvPr>
            <p:ph type="title"/>
          </p:nvPr>
        </p:nvSpPr>
        <p:spPr>
          <a:xfrm>
            <a:off x="271463" y="428625"/>
            <a:ext cx="8229600" cy="785813"/>
          </a:xfrm>
        </p:spPr>
        <p:txBody>
          <a:bodyPr/>
          <a:lstStyle/>
          <a:p>
            <a:r>
              <a:rPr lang="en-US" dirty="0" smtClean="0"/>
              <a:t>Networked Groups</a:t>
            </a:r>
          </a:p>
        </p:txBody>
      </p:sp>
      <p:sp>
        <p:nvSpPr>
          <p:cNvPr id="41987" name="Content Placeholder 2"/>
          <p:cNvSpPr>
            <a:spLocks noGrp="1"/>
          </p:cNvSpPr>
          <p:nvPr>
            <p:ph idx="1"/>
          </p:nvPr>
        </p:nvSpPr>
        <p:spPr>
          <a:xfrm>
            <a:off x="271463" y="1285875"/>
            <a:ext cx="5729287" cy="4724400"/>
          </a:xfrm>
        </p:spPr>
        <p:txBody>
          <a:bodyPr/>
          <a:lstStyle/>
          <a:p>
            <a:pPr>
              <a:buFontTx/>
              <a:buNone/>
            </a:pPr>
            <a:r>
              <a:rPr lang="en-US" sz="2000" dirty="0" smtClean="0"/>
              <a:t>5. Environmental Life Sciences Engineering</a:t>
            </a:r>
          </a:p>
          <a:p>
            <a:r>
              <a:rPr lang="en-US" sz="1800" b="0" dirty="0" smtClean="0"/>
              <a:t>a newly established Research Centre of Excellence in Singapore that engages in cutting-edge microbial </a:t>
            </a:r>
            <a:r>
              <a:rPr lang="en-US" sz="1800" b="0" dirty="0" err="1" smtClean="0"/>
              <a:t>biofilm</a:t>
            </a:r>
            <a:r>
              <a:rPr lang="en-US" sz="1800" b="0" dirty="0" smtClean="0"/>
              <a:t> research in the fields of water and environmental sustainability, and human health. </a:t>
            </a:r>
          </a:p>
          <a:p>
            <a:r>
              <a:rPr lang="en-US" sz="1800" b="0" dirty="0" smtClean="0"/>
              <a:t>research will be conducted at molecular, cellular, community and process levels to explore, understand and manage </a:t>
            </a:r>
            <a:r>
              <a:rPr lang="en-US" sz="1800" b="0" dirty="0" err="1" smtClean="0"/>
              <a:t>biofilm</a:t>
            </a:r>
            <a:r>
              <a:rPr lang="en-US" sz="1800" b="0" dirty="0" smtClean="0"/>
              <a:t>-driven processes, to deliver novel solutions applicable in a range of industrial, environmental and medical settings.  </a:t>
            </a:r>
          </a:p>
          <a:p>
            <a:r>
              <a:rPr lang="en-US" sz="1800" b="0" dirty="0" smtClean="0"/>
              <a:t>combines emerging and core scientific disciplines such as Microbiology, Ecology, Chemistry, Genomics, Engineering, </a:t>
            </a:r>
            <a:r>
              <a:rPr lang="en-US" sz="1800" b="0" dirty="0" err="1" smtClean="0"/>
              <a:t>Microfluidics</a:t>
            </a:r>
            <a:r>
              <a:rPr lang="en-US" sz="1800" b="0" dirty="0" smtClean="0"/>
              <a:t>, </a:t>
            </a:r>
            <a:r>
              <a:rPr lang="en-US" sz="1800" b="0" dirty="0" err="1" smtClean="0"/>
              <a:t>Bioimaging</a:t>
            </a:r>
            <a:r>
              <a:rPr lang="en-US" sz="1800" b="0" dirty="0" smtClean="0"/>
              <a:t>, Biophysics, etc</a:t>
            </a:r>
          </a:p>
          <a:p>
            <a:r>
              <a:rPr lang="en-US" sz="1800" b="0" dirty="0" smtClean="0"/>
              <a:t>seeks to merge cutting-edge life sciences with world-class environmental engineering into a new discipline </a:t>
            </a:r>
            <a:endParaRPr lang="en-US" sz="2000" dirty="0" smtClean="0"/>
          </a:p>
        </p:txBody>
      </p:sp>
      <p:pic>
        <p:nvPicPr>
          <p:cNvPr id="41988" name="Picture 3" descr="MH774dag4002_002 copy"/>
          <p:cNvPicPr>
            <a:picLocks noChangeAspect="1" noChangeArrowheads="1"/>
          </p:cNvPicPr>
          <p:nvPr/>
        </p:nvPicPr>
        <p:blipFill>
          <a:blip r:embed="rId2" cstate="print"/>
          <a:srcRect l="6642" t="19824" r="2571" b="5769"/>
          <a:stretch>
            <a:fillRect/>
          </a:stretch>
        </p:blipFill>
        <p:spPr bwMode="auto">
          <a:xfrm>
            <a:off x="5929313" y="1285875"/>
            <a:ext cx="3040062" cy="1643063"/>
          </a:xfrm>
          <a:prstGeom prst="rect">
            <a:avLst/>
          </a:prstGeom>
          <a:noFill/>
          <a:ln w="19050">
            <a:noFill/>
            <a:miter lim="800000"/>
            <a:headEnd/>
            <a:tailEnd/>
          </a:ln>
        </p:spPr>
      </p:pic>
      <p:pic>
        <p:nvPicPr>
          <p:cNvPr id="41989" name="Picture 4" descr="Biofouled Reverse Osmosis membrane: C. Wend &amp; C. Abernathy"/>
          <p:cNvPicPr>
            <a:picLocks noChangeAspect="1" noChangeArrowheads="1"/>
          </p:cNvPicPr>
          <p:nvPr/>
        </p:nvPicPr>
        <p:blipFill>
          <a:blip r:embed="rId3" cstate="print"/>
          <a:srcRect/>
          <a:stretch>
            <a:fillRect/>
          </a:stretch>
        </p:blipFill>
        <p:spPr bwMode="auto">
          <a:xfrm>
            <a:off x="5972175" y="3000375"/>
            <a:ext cx="2957513" cy="2143125"/>
          </a:xfrm>
          <a:prstGeom prst="rect">
            <a:avLst/>
          </a:prstGeom>
          <a:noFill/>
          <a:ln w="22225" algn="ctr">
            <a:solidFill>
              <a:schemeClr val="tx1"/>
            </a:solidFill>
            <a:miter lim="800000"/>
            <a:headEnd/>
            <a:tailEnd/>
          </a:ln>
        </p:spPr>
      </p:pic>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a:xfrm>
            <a:off x="519113" y="555625"/>
            <a:ext cx="8229600" cy="785813"/>
          </a:xfrm>
        </p:spPr>
        <p:txBody>
          <a:bodyPr anchor="t"/>
          <a:lstStyle/>
          <a:p>
            <a:pPr eaLnBrk="1" hangingPunct="1"/>
            <a:r>
              <a:rPr lang="en-US" b="0" smtClean="0">
                <a:solidFill>
                  <a:srgbClr val="FF3300"/>
                </a:solidFill>
              </a:rPr>
              <a:t>A*STAR Research Institutes – </a:t>
            </a:r>
            <a:br>
              <a:rPr lang="en-US" b="0" smtClean="0">
                <a:solidFill>
                  <a:srgbClr val="FF3300"/>
                </a:solidFill>
              </a:rPr>
            </a:br>
            <a:r>
              <a:rPr lang="en-US" b="0" smtClean="0">
                <a:solidFill>
                  <a:srgbClr val="FF3300"/>
                </a:solidFill>
              </a:rPr>
              <a:t>Bio-medical Research </a:t>
            </a:r>
            <a:endParaRPr lang="en-US" b="0" smtClean="0"/>
          </a:p>
        </p:txBody>
      </p:sp>
      <p:sp>
        <p:nvSpPr>
          <p:cNvPr id="31747" name="Content Placeholder 4"/>
          <p:cNvSpPr>
            <a:spLocks noGrp="1"/>
          </p:cNvSpPr>
          <p:nvPr>
            <p:ph idx="1"/>
          </p:nvPr>
        </p:nvSpPr>
        <p:spPr>
          <a:xfrm>
            <a:off x="395288" y="1728788"/>
            <a:ext cx="8229600" cy="4724400"/>
          </a:xfrm>
        </p:spPr>
        <p:txBody>
          <a:bodyPr/>
          <a:lstStyle/>
          <a:p>
            <a:pPr>
              <a:defRPr/>
            </a:pPr>
            <a:r>
              <a:rPr lang="en-US" sz="2800" b="0" smtClean="0"/>
              <a:t>Bioinformatics Institute (BII)</a:t>
            </a:r>
          </a:p>
          <a:p>
            <a:pPr>
              <a:defRPr/>
            </a:pPr>
            <a:r>
              <a:rPr lang="en-US" sz="2800" b="0" smtClean="0"/>
              <a:t>Bioprocessing Technology Institute (BTI)</a:t>
            </a:r>
          </a:p>
          <a:p>
            <a:pPr>
              <a:defRPr/>
            </a:pPr>
            <a:r>
              <a:rPr lang="en-US" sz="2800" b="0" smtClean="0"/>
              <a:t>Genome Institute of Singapore (GIS)</a:t>
            </a:r>
          </a:p>
          <a:p>
            <a:pPr>
              <a:defRPr/>
            </a:pPr>
            <a:r>
              <a:rPr lang="en-US" sz="2800" b="0" smtClean="0"/>
              <a:t>Institute of Bioengineering &amp; Nanotechnology (IBN)</a:t>
            </a:r>
          </a:p>
          <a:p>
            <a:pPr>
              <a:defRPr/>
            </a:pPr>
            <a:r>
              <a:rPr lang="en-US" sz="2800" b="0" smtClean="0"/>
              <a:t>Institute of Medical Biology (IMB)</a:t>
            </a:r>
          </a:p>
          <a:p>
            <a:pPr>
              <a:defRPr/>
            </a:pPr>
            <a:r>
              <a:rPr lang="en-US" sz="2800" b="0" smtClean="0"/>
              <a:t>Institute of Molecular &amp; Cell Biology (IMCB)</a:t>
            </a:r>
          </a:p>
          <a:p>
            <a:pPr>
              <a:defRPr/>
            </a:pPr>
            <a:r>
              <a:rPr lang="en-US" sz="2800" b="0" smtClean="0"/>
              <a:t>Singapore Institute for Clinical Sciences</a:t>
            </a:r>
            <a:endParaRPr lang="en-US" sz="2000" b="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p:txBody>
          <a:bodyPr anchor="t"/>
          <a:lstStyle/>
          <a:p>
            <a:r>
              <a:rPr lang="en-US" b="0" smtClean="0"/>
              <a:t>A*STAR Research Institutes – </a:t>
            </a:r>
            <a:br>
              <a:rPr lang="en-US" b="0" smtClean="0"/>
            </a:br>
            <a:r>
              <a:rPr lang="en-US" b="0" smtClean="0"/>
              <a:t>Science and Engineering Research </a:t>
            </a:r>
            <a:endParaRPr lang="en-US" smtClean="0"/>
          </a:p>
        </p:txBody>
      </p:sp>
      <p:sp>
        <p:nvSpPr>
          <p:cNvPr id="32771" name="Content Placeholder 2"/>
          <p:cNvSpPr>
            <a:spLocks noGrp="1"/>
          </p:cNvSpPr>
          <p:nvPr>
            <p:ph idx="1"/>
          </p:nvPr>
        </p:nvSpPr>
        <p:spPr>
          <a:xfrm>
            <a:off x="539750" y="1873250"/>
            <a:ext cx="8229600" cy="4724400"/>
          </a:xfrm>
        </p:spPr>
        <p:txBody>
          <a:bodyPr/>
          <a:lstStyle/>
          <a:p>
            <a:pPr>
              <a:defRPr/>
            </a:pPr>
            <a:r>
              <a:rPr lang="en-US" b="0" smtClean="0"/>
              <a:t>Data Storage Institute (DSI)</a:t>
            </a:r>
          </a:p>
          <a:p>
            <a:pPr>
              <a:defRPr/>
            </a:pPr>
            <a:r>
              <a:rPr lang="en-US" b="0" smtClean="0"/>
              <a:t>Institute for Infocomm Research (I2R)</a:t>
            </a:r>
          </a:p>
          <a:p>
            <a:pPr>
              <a:defRPr/>
            </a:pPr>
            <a:r>
              <a:rPr lang="en-US" b="0" smtClean="0"/>
              <a:t>Institute of High Performance Computing (IHPC)</a:t>
            </a:r>
          </a:p>
          <a:p>
            <a:pPr>
              <a:defRPr/>
            </a:pPr>
            <a:r>
              <a:rPr lang="en-US" b="0" smtClean="0"/>
              <a:t>Institute of Materials Research and Engineering (IMRE)</a:t>
            </a:r>
          </a:p>
          <a:p>
            <a:pPr>
              <a:defRPr/>
            </a:pPr>
            <a:r>
              <a:rPr lang="en-US" b="0" smtClean="0"/>
              <a:t>Institute of Microelectronics (IME)</a:t>
            </a:r>
          </a:p>
          <a:p>
            <a:pPr>
              <a:defRPr/>
            </a:pPr>
            <a:r>
              <a:rPr lang="en-US" b="0" smtClean="0"/>
              <a:t>Institute of Chemical &amp; Engineering Sciences (ICES)</a:t>
            </a:r>
          </a:p>
          <a:p>
            <a:pPr>
              <a:defRPr/>
            </a:pPr>
            <a:r>
              <a:rPr lang="en-US" b="0" smtClean="0"/>
              <a:t>Singapore Institute of Manufacturing Technology (SIMTech)</a:t>
            </a:r>
            <a:endParaRPr lang="en-US" smtClean="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3" descr="P05007'10NUS(NGS)Bro(E8d)_Page_1.jpg"/>
          <p:cNvPicPr>
            <a:picLocks noChangeAspect="1"/>
          </p:cNvPicPr>
          <p:nvPr/>
        </p:nvPicPr>
        <p:blipFill>
          <a:blip r:embed="rId2" cstate="print"/>
          <a:srcRect/>
          <a:stretch>
            <a:fillRect/>
          </a:stretch>
        </p:blipFill>
        <p:spPr bwMode="auto">
          <a:xfrm>
            <a:off x="538163" y="981075"/>
            <a:ext cx="4033837" cy="5256213"/>
          </a:xfrm>
          <a:prstGeom prst="rect">
            <a:avLst/>
          </a:prstGeom>
          <a:noFill/>
          <a:ln w="9525">
            <a:noFill/>
            <a:miter lim="800000"/>
            <a:headEnd/>
            <a:tailEnd/>
          </a:ln>
        </p:spPr>
      </p:pic>
      <p:sp>
        <p:nvSpPr>
          <p:cNvPr id="7" name="Title 4"/>
          <p:cNvSpPr txBox="1">
            <a:spLocks/>
          </p:cNvSpPr>
          <p:nvPr/>
        </p:nvSpPr>
        <p:spPr bwMode="auto">
          <a:xfrm>
            <a:off x="3707904" y="3140968"/>
            <a:ext cx="4824412" cy="785813"/>
          </a:xfrm>
          <a:prstGeom prst="rect">
            <a:avLst/>
          </a:prstGeom>
          <a:noFill/>
          <a:ln w="9525">
            <a:noFill/>
            <a:miter lim="800000"/>
            <a:headEnd/>
            <a:tailEnd/>
          </a:ln>
        </p:spPr>
        <p:txBody>
          <a:bodyPr anchor="ctr"/>
          <a:lstStyle/>
          <a:p>
            <a:pPr algn="r" eaLnBrk="0" hangingPunct="0">
              <a:defRPr/>
            </a:pPr>
            <a:r>
              <a:rPr lang="en-US" sz="5200" b="1" i="1" kern="0" dirty="0">
                <a:solidFill>
                  <a:srgbClr val="FF0000"/>
                </a:solidFill>
                <a:effectLst>
                  <a:outerShdw dist="63500" dir="13800000" algn="ctr" rotWithShape="0">
                    <a:srgbClr val="000066"/>
                  </a:outerShdw>
                </a:effectLst>
                <a:latin typeface="+mj-lt"/>
                <a:ea typeface="+mj-ea"/>
                <a:cs typeface="+mj-cs"/>
              </a:rPr>
              <a:t>About </a:t>
            </a:r>
            <a:r>
              <a:rPr lang="en-US" sz="5200" b="1" i="1" kern="0" dirty="0" smtClean="0">
                <a:solidFill>
                  <a:srgbClr val="FF0000"/>
                </a:solidFill>
                <a:effectLst>
                  <a:outerShdw dist="63500" dir="13800000" algn="ctr" rotWithShape="0">
                    <a:srgbClr val="000066"/>
                  </a:outerShdw>
                </a:effectLst>
                <a:latin typeface="+mj-lt"/>
                <a:ea typeface="+mj-ea"/>
                <a:cs typeface="+mj-cs"/>
              </a:rPr>
              <a:t> NGS’ </a:t>
            </a:r>
          </a:p>
          <a:p>
            <a:pPr algn="r" eaLnBrk="0" hangingPunct="0">
              <a:defRPr/>
            </a:pPr>
            <a:r>
              <a:rPr lang="en-US" sz="5200" b="1" i="1" kern="0" dirty="0" smtClean="0">
                <a:solidFill>
                  <a:srgbClr val="FF0000"/>
                </a:solidFill>
                <a:effectLst>
                  <a:outerShdw dist="63500" dir="13800000" algn="ctr" rotWithShape="0">
                    <a:srgbClr val="000066"/>
                  </a:outerShdw>
                </a:effectLst>
                <a:latin typeface="+mj-lt"/>
                <a:ea typeface="+mj-ea"/>
                <a:cs typeface="+mj-cs"/>
              </a:rPr>
              <a:t>PhD and scholarships</a:t>
            </a:r>
            <a:endParaRPr lang="en-US" sz="5200" b="1" i="1" kern="0" dirty="0">
              <a:solidFill>
                <a:srgbClr val="FF0000"/>
              </a:solidFill>
              <a:effectLst>
                <a:outerShdw dist="63500" dir="13800000" algn="ctr" rotWithShape="0">
                  <a:srgbClr val="000066"/>
                </a:outerShdw>
              </a:effectLst>
              <a:latin typeface="+mj-lt"/>
              <a:ea typeface="+mj-ea"/>
              <a:cs typeface="+mj-cs"/>
            </a:endParaRPr>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271463" y="428625"/>
            <a:ext cx="8229600" cy="785813"/>
          </a:xfrm>
        </p:spPr>
        <p:txBody>
          <a:bodyPr anchor="t"/>
          <a:lstStyle/>
          <a:p>
            <a:r>
              <a:rPr lang="en-US" smtClean="0"/>
              <a:t>Graduate Programmes under NGS’ Umbrella</a:t>
            </a:r>
          </a:p>
        </p:txBody>
      </p:sp>
      <p:grpSp>
        <p:nvGrpSpPr>
          <p:cNvPr id="17411" name="Group 6"/>
          <p:cNvGrpSpPr>
            <a:grpSpLocks/>
          </p:cNvGrpSpPr>
          <p:nvPr/>
        </p:nvGrpSpPr>
        <p:grpSpPr bwMode="auto">
          <a:xfrm>
            <a:off x="309563" y="1544638"/>
            <a:ext cx="3690937" cy="4533900"/>
            <a:chOff x="380422" y="1544783"/>
            <a:chExt cx="3691512" cy="4533498"/>
          </a:xfrm>
        </p:grpSpPr>
        <p:sp>
          <p:nvSpPr>
            <p:cNvPr id="17413" name="Rectangle 5"/>
            <p:cNvSpPr>
              <a:spLocks noChangeArrowheads="1"/>
            </p:cNvSpPr>
            <p:nvPr/>
          </p:nvSpPr>
          <p:spPr bwMode="auto">
            <a:xfrm>
              <a:off x="1643042" y="2285992"/>
              <a:ext cx="2428892" cy="2643206"/>
            </a:xfrm>
            <a:prstGeom prst="rect">
              <a:avLst/>
            </a:prstGeom>
            <a:solidFill>
              <a:schemeClr val="accent1"/>
            </a:solidFill>
            <a:ln w="0" algn="ctr">
              <a:noFill/>
              <a:round/>
              <a:headEnd/>
              <a:tailEnd/>
            </a:ln>
          </p:spPr>
          <p:txBody>
            <a:bodyPr/>
            <a:lstStyle/>
            <a:p>
              <a:endParaRPr lang="en-US"/>
            </a:p>
          </p:txBody>
        </p:sp>
        <p:pic>
          <p:nvPicPr>
            <p:cNvPr id="17414" name="Picture 2"/>
            <p:cNvPicPr>
              <a:picLocks noChangeAspect="1" noChangeArrowheads="1"/>
            </p:cNvPicPr>
            <p:nvPr/>
          </p:nvPicPr>
          <p:blipFill>
            <a:blip r:embed="rId3" cstate="print"/>
            <a:srcRect/>
            <a:stretch>
              <a:fillRect/>
            </a:stretch>
          </p:blipFill>
          <p:spPr bwMode="auto">
            <a:xfrm rot="-884013">
              <a:off x="380422" y="4296136"/>
              <a:ext cx="3678824" cy="1782145"/>
            </a:xfrm>
            <a:prstGeom prst="rect">
              <a:avLst/>
            </a:prstGeom>
            <a:noFill/>
            <a:ln w="0" algn="ctr">
              <a:noFill/>
              <a:miter lim="800000"/>
              <a:headEnd/>
              <a:tailEnd/>
            </a:ln>
          </p:spPr>
        </p:pic>
        <p:pic>
          <p:nvPicPr>
            <p:cNvPr id="17415" name="Picture 3" descr="lukas_wenk.jpg"/>
            <p:cNvPicPr>
              <a:picLocks noChangeAspect="1"/>
            </p:cNvPicPr>
            <p:nvPr/>
          </p:nvPicPr>
          <p:blipFill>
            <a:blip r:embed="rId4" cstate="print"/>
            <a:srcRect/>
            <a:stretch>
              <a:fillRect/>
            </a:stretch>
          </p:blipFill>
          <p:spPr bwMode="auto">
            <a:xfrm rot="304910">
              <a:off x="788765" y="1544783"/>
              <a:ext cx="2700104" cy="1800069"/>
            </a:xfrm>
            <a:prstGeom prst="rect">
              <a:avLst/>
            </a:prstGeom>
            <a:noFill/>
            <a:ln w="9525">
              <a:noFill/>
              <a:miter lim="800000"/>
              <a:headEnd/>
              <a:tailEnd/>
            </a:ln>
          </p:spPr>
        </p:pic>
      </p:grpSp>
      <p:sp>
        <p:nvSpPr>
          <p:cNvPr id="17412" name="Content Placeholder 2"/>
          <p:cNvSpPr>
            <a:spLocks noGrp="1"/>
          </p:cNvSpPr>
          <p:nvPr>
            <p:ph idx="1"/>
          </p:nvPr>
        </p:nvSpPr>
        <p:spPr>
          <a:xfrm>
            <a:off x="3635375" y="1844675"/>
            <a:ext cx="5372100" cy="3600450"/>
          </a:xfrm>
        </p:spPr>
        <p:txBody>
          <a:bodyPr/>
          <a:lstStyle/>
          <a:p>
            <a:pPr marL="457200" indent="-457200">
              <a:buFontTx/>
              <a:buAutoNum type="arabicPeriod"/>
            </a:pPr>
            <a:r>
              <a:rPr lang="en-US" sz="2800" dirty="0" smtClean="0"/>
              <a:t>NGS’ PhD </a:t>
            </a:r>
            <a:r>
              <a:rPr lang="en-US" sz="2800" dirty="0" err="1" smtClean="0"/>
              <a:t>programme</a:t>
            </a:r>
            <a:endParaRPr lang="en-US" sz="2800" dirty="0" smtClean="0"/>
          </a:p>
          <a:p>
            <a:pPr marL="857250" lvl="1" indent="-457200">
              <a:buFontTx/>
              <a:buAutoNum type="alphaLcParenR"/>
            </a:pPr>
            <a:endParaRPr lang="en-US" sz="2800" dirty="0" smtClean="0"/>
          </a:p>
          <a:p>
            <a:pPr marL="457200" indent="-457200">
              <a:buFontTx/>
              <a:buAutoNum type="arabicPeriod"/>
            </a:pPr>
            <a:r>
              <a:rPr lang="en-US" sz="2800" dirty="0" smtClean="0"/>
              <a:t>NUS PhD-MBA</a:t>
            </a:r>
          </a:p>
          <a:p>
            <a:pPr marL="857250" lvl="1" indent="-457200"/>
            <a:r>
              <a:rPr lang="en-US" sz="2800" dirty="0" smtClean="0"/>
              <a:t>Special </a:t>
            </a:r>
            <a:r>
              <a:rPr lang="en-US" sz="2800" b="1" dirty="0" smtClean="0"/>
              <a:t>Integrated </a:t>
            </a:r>
            <a:r>
              <a:rPr lang="en-US" sz="2800" dirty="0" smtClean="0"/>
              <a:t>NGS’ PhD + MBA </a:t>
            </a:r>
            <a:r>
              <a:rPr lang="en-US" sz="2800" dirty="0" err="1" smtClean="0"/>
              <a:t>programme</a:t>
            </a:r>
            <a:endParaRPr lang="en-US" sz="2800"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5"/>
          <p:cNvPicPr>
            <a:picLocks noChangeAspect="1" noChangeArrowheads="1"/>
          </p:cNvPicPr>
          <p:nvPr/>
        </p:nvPicPr>
        <p:blipFill>
          <a:blip r:embed="rId3" cstate="print"/>
          <a:srcRect/>
          <a:stretch>
            <a:fillRect/>
          </a:stretch>
        </p:blipFill>
        <p:spPr bwMode="auto">
          <a:xfrm>
            <a:off x="6229350" y="1023938"/>
            <a:ext cx="2519363" cy="3773487"/>
          </a:xfrm>
          <a:prstGeom prst="rect">
            <a:avLst/>
          </a:prstGeom>
          <a:noFill/>
          <a:ln w="0" algn="ctr">
            <a:noFill/>
            <a:miter lim="800000"/>
            <a:headEnd/>
            <a:tailEnd/>
          </a:ln>
        </p:spPr>
      </p:pic>
      <p:sp>
        <p:nvSpPr>
          <p:cNvPr id="18435" name="Text Box 2"/>
          <p:cNvSpPr txBox="1">
            <a:spLocks noChangeArrowheads="1"/>
          </p:cNvSpPr>
          <p:nvPr/>
        </p:nvSpPr>
        <p:spPr bwMode="auto">
          <a:xfrm>
            <a:off x="228600" y="357188"/>
            <a:ext cx="8915400" cy="774700"/>
          </a:xfrm>
          <a:prstGeom prst="rect">
            <a:avLst/>
          </a:prstGeom>
          <a:noFill/>
          <a:ln w="9525">
            <a:noFill/>
            <a:miter lim="800000"/>
            <a:headEnd/>
            <a:tailEnd/>
          </a:ln>
        </p:spPr>
        <p:txBody>
          <a:bodyPr>
            <a:spAutoFit/>
          </a:bodyPr>
          <a:lstStyle/>
          <a:p>
            <a:pPr>
              <a:spcBef>
                <a:spcPts val="500"/>
              </a:spcBef>
              <a:spcAft>
                <a:spcPts val="500"/>
              </a:spcAft>
            </a:pPr>
            <a:endParaRPr lang="en-GB">
              <a:solidFill>
                <a:srgbClr val="002060"/>
              </a:solidFill>
              <a:latin typeface="Verdana" pitchFamily="34" charset="0"/>
            </a:endParaRPr>
          </a:p>
          <a:p>
            <a:pPr>
              <a:spcBef>
                <a:spcPts val="500"/>
              </a:spcBef>
              <a:spcAft>
                <a:spcPts val="500"/>
              </a:spcAft>
            </a:pPr>
            <a:endParaRPr lang="en-GB">
              <a:solidFill>
                <a:srgbClr val="002060"/>
              </a:solidFill>
            </a:endParaRPr>
          </a:p>
        </p:txBody>
      </p:sp>
      <p:sp>
        <p:nvSpPr>
          <p:cNvPr id="11268" name="TextBox 3"/>
          <p:cNvSpPr txBox="1">
            <a:spLocks noChangeArrowheads="1"/>
          </p:cNvSpPr>
          <p:nvPr/>
        </p:nvSpPr>
        <p:spPr bwMode="auto">
          <a:xfrm>
            <a:off x="157163" y="1598613"/>
            <a:ext cx="6143625" cy="4494212"/>
          </a:xfrm>
          <a:prstGeom prst="rect">
            <a:avLst/>
          </a:prstGeom>
          <a:noFill/>
          <a:ln w="9525">
            <a:noFill/>
            <a:miter lim="800000"/>
            <a:headEnd/>
            <a:tailEnd/>
          </a:ln>
        </p:spPr>
        <p:txBody>
          <a:bodyPr>
            <a:spAutoFit/>
          </a:bodyPr>
          <a:lstStyle/>
          <a:p>
            <a:pPr lvl="2" indent="-450850">
              <a:buFont typeface="Arial" charset="0"/>
              <a:buChar char="•"/>
              <a:defRPr/>
            </a:pPr>
            <a:r>
              <a:rPr lang="en-US" sz="2200" dirty="0">
                <a:solidFill>
                  <a:schemeClr val="accent2">
                    <a:lumMod val="50000"/>
                  </a:schemeClr>
                </a:solidFill>
              </a:rPr>
              <a:t>4-5 years</a:t>
            </a:r>
          </a:p>
          <a:p>
            <a:pPr lvl="2" indent="-450850">
              <a:buFont typeface="Arial" charset="0"/>
              <a:buChar char="•"/>
              <a:defRPr/>
            </a:pPr>
            <a:r>
              <a:rPr lang="en-US" sz="2200" dirty="0">
                <a:solidFill>
                  <a:schemeClr val="accent2">
                    <a:lumMod val="50000"/>
                  </a:schemeClr>
                </a:solidFill>
              </a:rPr>
              <a:t>fully-funded for 4 years</a:t>
            </a:r>
          </a:p>
          <a:p>
            <a:pPr lvl="2" indent="-450850">
              <a:buFont typeface="Arial" charset="0"/>
              <a:buChar char="•"/>
              <a:defRPr/>
            </a:pPr>
            <a:r>
              <a:rPr lang="en-US" sz="2200" dirty="0">
                <a:solidFill>
                  <a:schemeClr val="accent2">
                    <a:lumMod val="50000"/>
                  </a:schemeClr>
                </a:solidFill>
              </a:rPr>
              <a:t>highly research-intensive PhD </a:t>
            </a:r>
            <a:r>
              <a:rPr lang="en-US" sz="2200" dirty="0" err="1">
                <a:solidFill>
                  <a:schemeClr val="accent2">
                    <a:lumMod val="50000"/>
                  </a:schemeClr>
                </a:solidFill>
              </a:rPr>
              <a:t>programme</a:t>
            </a:r>
            <a:endParaRPr lang="en-US" sz="2200" dirty="0">
              <a:solidFill>
                <a:schemeClr val="accent2">
                  <a:lumMod val="50000"/>
                </a:schemeClr>
              </a:solidFill>
            </a:endParaRPr>
          </a:p>
          <a:p>
            <a:pPr lvl="2" indent="-450850">
              <a:buFont typeface="Arial" charset="0"/>
              <a:buChar char="•"/>
              <a:defRPr/>
            </a:pPr>
            <a:r>
              <a:rPr lang="en-US" sz="2200" dirty="0">
                <a:solidFill>
                  <a:schemeClr val="accent2">
                    <a:lumMod val="50000"/>
                  </a:schemeClr>
                </a:solidFill>
              </a:rPr>
              <a:t>cross-disciplinary research increasingly </a:t>
            </a:r>
            <a:r>
              <a:rPr lang="en-US" sz="2200" b="1" dirty="0">
                <a:solidFill>
                  <a:schemeClr val="accent2">
                    <a:lumMod val="50000"/>
                  </a:schemeClr>
                </a:solidFill>
              </a:rPr>
              <a:t>strongly</a:t>
            </a:r>
            <a:r>
              <a:rPr lang="en-US" sz="2200" dirty="0">
                <a:solidFill>
                  <a:schemeClr val="accent2">
                    <a:lumMod val="50000"/>
                  </a:schemeClr>
                </a:solidFill>
              </a:rPr>
              <a:t> encouraged</a:t>
            </a:r>
          </a:p>
          <a:p>
            <a:pPr lvl="2" indent="-450850">
              <a:buFont typeface="Arial" charset="0"/>
              <a:buChar char="•"/>
              <a:defRPr/>
            </a:pPr>
            <a:r>
              <a:rPr lang="en-US" sz="2200" dirty="0">
                <a:solidFill>
                  <a:schemeClr val="accent2">
                    <a:lumMod val="50000"/>
                  </a:schemeClr>
                </a:solidFill>
              </a:rPr>
              <a:t>open to outstanding Bachelor degree holders (and above, </a:t>
            </a:r>
            <a:r>
              <a:rPr lang="en-US" sz="2200" dirty="0" err="1">
                <a:solidFill>
                  <a:schemeClr val="accent2">
                    <a:lumMod val="50000"/>
                  </a:schemeClr>
                </a:solidFill>
              </a:rPr>
              <a:t>eg</a:t>
            </a:r>
            <a:r>
              <a:rPr lang="en-US" sz="2200" dirty="0">
                <a:solidFill>
                  <a:schemeClr val="accent2">
                    <a:lumMod val="50000"/>
                  </a:schemeClr>
                </a:solidFill>
              </a:rPr>
              <a:t> Masters), </a:t>
            </a:r>
          </a:p>
          <a:p>
            <a:pPr lvl="2" indent="-450850">
              <a:buFont typeface="Arial" charset="0"/>
              <a:buChar char="•"/>
              <a:defRPr/>
            </a:pPr>
            <a:r>
              <a:rPr lang="en-US" sz="2200" dirty="0">
                <a:solidFill>
                  <a:schemeClr val="accent2">
                    <a:lumMod val="50000"/>
                  </a:schemeClr>
                </a:solidFill>
              </a:rPr>
              <a:t>with excellent research potential, </a:t>
            </a:r>
          </a:p>
          <a:p>
            <a:pPr lvl="2" indent="-450850">
              <a:buFont typeface="Arial" charset="0"/>
              <a:buChar char="•"/>
              <a:defRPr/>
            </a:pPr>
            <a:r>
              <a:rPr lang="en-US" sz="2200" dirty="0">
                <a:solidFill>
                  <a:schemeClr val="accent2">
                    <a:lumMod val="50000"/>
                  </a:schemeClr>
                </a:solidFill>
              </a:rPr>
              <a:t>from all branches of life, physical, computer, and engineering sciences, medicine, and interactive &amp; digital media. </a:t>
            </a:r>
          </a:p>
        </p:txBody>
      </p:sp>
      <p:sp>
        <p:nvSpPr>
          <p:cNvPr id="18437" name="Title 6"/>
          <p:cNvSpPr>
            <a:spLocks noGrp="1"/>
          </p:cNvSpPr>
          <p:nvPr>
            <p:ph type="title"/>
          </p:nvPr>
        </p:nvSpPr>
        <p:spPr/>
        <p:txBody>
          <a:bodyPr anchor="t"/>
          <a:lstStyle/>
          <a:p>
            <a:r>
              <a:rPr lang="en-US" i="1" smtClean="0"/>
              <a:t>Regular</a:t>
            </a:r>
            <a:r>
              <a:rPr lang="en-US" smtClean="0"/>
              <a:t> PhD Programme </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1" name="Rectangle 6"/>
          <p:cNvSpPr>
            <a:spLocks noChangeArrowheads="1"/>
          </p:cNvSpPr>
          <p:nvPr/>
        </p:nvSpPr>
        <p:spPr bwMode="auto">
          <a:xfrm>
            <a:off x="428625" y="428625"/>
            <a:ext cx="8458200" cy="2362200"/>
          </a:xfrm>
          <a:prstGeom prst="rect">
            <a:avLst/>
          </a:prstGeom>
          <a:noFill/>
          <a:ln w="9525">
            <a:noFill/>
            <a:miter lim="800000"/>
            <a:headEnd/>
            <a:tailEnd/>
          </a:ln>
        </p:spPr>
        <p:txBody>
          <a:bodyPr/>
          <a:lstStyle/>
          <a:p>
            <a:pPr marL="342900" indent="-342900" algn="ctr">
              <a:spcBef>
                <a:spcPct val="20000"/>
              </a:spcBef>
            </a:pPr>
            <a:r>
              <a:rPr lang="en-US" sz="5400" b="1" i="1" dirty="0">
                <a:solidFill>
                  <a:srgbClr val="FFFF99"/>
                </a:solidFill>
              </a:rPr>
              <a:t>Research &amp; PhD </a:t>
            </a:r>
          </a:p>
          <a:p>
            <a:pPr marL="342900" indent="-342900" algn="ctr">
              <a:spcBef>
                <a:spcPct val="20000"/>
              </a:spcBef>
            </a:pPr>
            <a:r>
              <a:rPr lang="en-US" sz="3200" b="1" dirty="0">
                <a:solidFill>
                  <a:schemeClr val="bg1"/>
                </a:solidFill>
              </a:rPr>
              <a:t>in </a:t>
            </a:r>
          </a:p>
          <a:p>
            <a:pPr marL="342900" indent="-342900" algn="ctr">
              <a:spcBef>
                <a:spcPct val="20000"/>
              </a:spcBef>
            </a:pPr>
            <a:r>
              <a:rPr lang="en-US" sz="4000" b="1" dirty="0">
                <a:solidFill>
                  <a:srgbClr val="FFFF99"/>
                </a:solidFill>
              </a:rPr>
              <a:t>NUS Graduate School for</a:t>
            </a:r>
          </a:p>
          <a:p>
            <a:pPr marL="342900" indent="-342900" algn="ctr">
              <a:spcBef>
                <a:spcPct val="20000"/>
              </a:spcBef>
            </a:pPr>
            <a:r>
              <a:rPr lang="en-US" sz="4000" b="1" i="1" dirty="0">
                <a:solidFill>
                  <a:srgbClr val="FFFF99"/>
                </a:solidFill>
              </a:rPr>
              <a:t>Integrative Sciences &amp; Engineering</a:t>
            </a:r>
          </a:p>
        </p:txBody>
      </p:sp>
      <p:pic>
        <p:nvPicPr>
          <p:cNvPr id="7172" name="Picture 9" descr="final_NGS - orange logo, transparent"/>
          <p:cNvPicPr>
            <a:picLocks noChangeAspect="1" noChangeArrowheads="1"/>
          </p:cNvPicPr>
          <p:nvPr/>
        </p:nvPicPr>
        <p:blipFill>
          <a:blip r:embed="rId3" cstate="print"/>
          <a:srcRect/>
          <a:stretch>
            <a:fillRect/>
          </a:stretch>
        </p:blipFill>
        <p:spPr bwMode="auto">
          <a:xfrm>
            <a:off x="304800" y="4267200"/>
            <a:ext cx="2438400" cy="2438400"/>
          </a:xfrm>
          <a:prstGeom prst="rect">
            <a:avLst/>
          </a:prstGeom>
          <a:noFill/>
          <a:ln w="9525">
            <a:noFill/>
            <a:miter lim="800000"/>
            <a:headEnd/>
            <a:tailEnd/>
          </a:ln>
        </p:spPr>
      </p:pic>
      <p:sp>
        <p:nvSpPr>
          <p:cNvPr id="7173" name="TextBox 4"/>
          <p:cNvSpPr txBox="1">
            <a:spLocks noChangeArrowheads="1"/>
          </p:cNvSpPr>
          <p:nvPr/>
        </p:nvSpPr>
        <p:spPr bwMode="auto">
          <a:xfrm>
            <a:off x="4427538" y="5538788"/>
            <a:ext cx="4716462" cy="1176337"/>
          </a:xfrm>
          <a:prstGeom prst="rect">
            <a:avLst/>
          </a:prstGeom>
          <a:noFill/>
          <a:ln w="9525">
            <a:noFill/>
            <a:miter lim="800000"/>
            <a:headEnd/>
            <a:tailEnd/>
          </a:ln>
        </p:spPr>
        <p:txBody>
          <a:bodyPr wrap="none">
            <a:spAutoFit/>
          </a:bodyPr>
          <a:lstStyle/>
          <a:p>
            <a:pPr marL="342900" indent="-342900" algn="r">
              <a:spcBef>
                <a:spcPct val="20000"/>
              </a:spcBef>
            </a:pPr>
            <a:r>
              <a:rPr lang="zh-CN" altLang="en-US" sz="3200" b="1">
                <a:solidFill>
                  <a:srgbClr val="FFFF99"/>
                </a:solidFill>
                <a:ea typeface="SimSun" pitchFamily="2" charset="-122"/>
              </a:rPr>
              <a:t>新加坡国立大学 </a:t>
            </a:r>
            <a:endParaRPr lang="en-US" altLang="zh-CN" sz="3200" b="1">
              <a:solidFill>
                <a:srgbClr val="FFFF99"/>
              </a:solidFill>
              <a:ea typeface="SimSun" pitchFamily="2" charset="-122"/>
            </a:endParaRPr>
          </a:p>
          <a:p>
            <a:pPr marL="342900" indent="-342900" algn="r">
              <a:spcBef>
                <a:spcPct val="20000"/>
              </a:spcBef>
            </a:pPr>
            <a:r>
              <a:rPr lang="zh-CN" altLang="en-US" sz="3200" b="1">
                <a:solidFill>
                  <a:srgbClr val="FFFF99"/>
                </a:solidFill>
                <a:ea typeface="SimSun" pitchFamily="2" charset="-122"/>
              </a:rPr>
              <a:t>综合科学与工程研究生院</a:t>
            </a:r>
            <a:endParaRPr lang="en-US" sz="3200" b="1"/>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idx="4294967295"/>
          </p:nvPr>
        </p:nvSpPr>
        <p:spPr>
          <a:xfrm>
            <a:off x="414338" y="285750"/>
            <a:ext cx="8229600" cy="785813"/>
          </a:xfrm>
        </p:spPr>
        <p:txBody>
          <a:bodyPr/>
          <a:lstStyle/>
          <a:p>
            <a:pPr eaLnBrk="1" hangingPunct="1"/>
            <a:r>
              <a:rPr lang="en-US" smtClean="0">
                <a:solidFill>
                  <a:srgbClr val="FF0000"/>
                </a:solidFill>
              </a:rPr>
              <a:t>NUS Graduate School Scholarship (NGSS)</a:t>
            </a:r>
            <a:endParaRPr lang="en-US" sz="2800" smtClean="0">
              <a:solidFill>
                <a:srgbClr val="FF0000"/>
              </a:solidFill>
            </a:endParaRPr>
          </a:p>
        </p:txBody>
      </p:sp>
      <p:sp>
        <p:nvSpPr>
          <p:cNvPr id="19459" name="Rectangle 5"/>
          <p:cNvSpPr>
            <a:spLocks noChangeArrowheads="1"/>
          </p:cNvSpPr>
          <p:nvPr/>
        </p:nvSpPr>
        <p:spPr bwMode="auto">
          <a:xfrm>
            <a:off x="0" y="6248400"/>
            <a:ext cx="2819400" cy="609600"/>
          </a:xfrm>
          <a:prstGeom prst="rect">
            <a:avLst/>
          </a:prstGeom>
          <a:noFill/>
          <a:ln w="9525">
            <a:noFill/>
            <a:miter lim="800000"/>
            <a:headEnd/>
            <a:tailEnd/>
          </a:ln>
        </p:spPr>
        <p:txBody>
          <a:bodyPr anchor="ctr"/>
          <a:lstStyle/>
          <a:p>
            <a:pPr algn="ctr"/>
            <a:endParaRPr lang="en-US" sz="2800" b="1">
              <a:solidFill>
                <a:srgbClr val="000099"/>
              </a:solidFill>
            </a:endParaRPr>
          </a:p>
        </p:txBody>
      </p:sp>
      <p:sp>
        <p:nvSpPr>
          <p:cNvPr id="10" name="Rounded Rectangle 9"/>
          <p:cNvSpPr/>
          <p:nvPr/>
        </p:nvSpPr>
        <p:spPr bwMode="auto">
          <a:xfrm>
            <a:off x="5715000" y="2928938"/>
            <a:ext cx="2928938" cy="2000250"/>
          </a:xfrm>
          <a:prstGeom prst="roundRect">
            <a:avLst/>
          </a:prstGeom>
          <a:solidFill>
            <a:schemeClr val="bg1">
              <a:lumMod val="95000"/>
            </a:schemeClr>
          </a:solidFill>
          <a:ln w="0" cap="flat" cmpd="sng" algn="ctr">
            <a:noFill/>
            <a:prstDash val="solid"/>
            <a:round/>
            <a:headEnd type="none" w="med" len="med"/>
            <a:tailEnd type="none" w="med" len="med"/>
          </a:ln>
          <a:effectLst/>
        </p:spPr>
        <p:txBody>
          <a:bodyPr/>
          <a:lstStyle/>
          <a:p>
            <a:pPr>
              <a:defRPr/>
            </a:pPr>
            <a:endParaRPr lang="en-US"/>
          </a:p>
        </p:txBody>
      </p:sp>
      <p:pic>
        <p:nvPicPr>
          <p:cNvPr id="19461" name="Picture 4"/>
          <p:cNvPicPr>
            <a:picLocks noChangeAspect="1" noChangeArrowheads="1"/>
          </p:cNvPicPr>
          <p:nvPr/>
        </p:nvPicPr>
        <p:blipFill>
          <a:blip r:embed="rId3" cstate="print"/>
          <a:srcRect/>
          <a:stretch>
            <a:fillRect/>
          </a:stretch>
        </p:blipFill>
        <p:spPr bwMode="auto">
          <a:xfrm rot="552785">
            <a:off x="5718175" y="2092325"/>
            <a:ext cx="3109913" cy="2071688"/>
          </a:xfrm>
          <a:prstGeom prst="rect">
            <a:avLst/>
          </a:prstGeom>
          <a:noFill/>
          <a:ln w="0" algn="ctr">
            <a:noFill/>
            <a:miter lim="800000"/>
            <a:headEnd/>
            <a:tailEnd/>
          </a:ln>
        </p:spPr>
      </p:pic>
      <p:pic>
        <p:nvPicPr>
          <p:cNvPr id="19462" name="Picture 7" descr="consider 2010-120.jpg"/>
          <p:cNvPicPr>
            <a:picLocks noChangeAspect="1"/>
          </p:cNvPicPr>
          <p:nvPr/>
        </p:nvPicPr>
        <p:blipFill>
          <a:blip r:embed="rId4" cstate="print"/>
          <a:srcRect/>
          <a:stretch>
            <a:fillRect/>
          </a:stretch>
        </p:blipFill>
        <p:spPr bwMode="auto">
          <a:xfrm>
            <a:off x="5997575" y="4738688"/>
            <a:ext cx="3074988" cy="2047875"/>
          </a:xfrm>
          <a:prstGeom prst="rect">
            <a:avLst/>
          </a:prstGeom>
          <a:noFill/>
          <a:ln w="9525">
            <a:noFill/>
            <a:miter lim="800000"/>
            <a:headEnd/>
            <a:tailEnd/>
          </a:ln>
        </p:spPr>
      </p:pic>
      <p:sp>
        <p:nvSpPr>
          <p:cNvPr id="19463" name="Text Box 6"/>
          <p:cNvSpPr>
            <a:spLocks noGrp="1" noChangeArrowheads="1"/>
          </p:cNvSpPr>
          <p:nvPr>
            <p:ph type="body" idx="4294967295"/>
          </p:nvPr>
        </p:nvSpPr>
        <p:spPr>
          <a:xfrm>
            <a:off x="323528" y="1381844"/>
            <a:ext cx="5391150" cy="5143500"/>
          </a:xfrm>
          <a:noFill/>
        </p:spPr>
        <p:txBody>
          <a:bodyPr/>
          <a:lstStyle/>
          <a:p>
            <a:pPr>
              <a:lnSpc>
                <a:spcPct val="90000"/>
              </a:lnSpc>
            </a:pPr>
            <a:r>
              <a:rPr lang="en-US" b="0" dirty="0" smtClean="0"/>
              <a:t>all tuition/bench fees waived</a:t>
            </a:r>
          </a:p>
          <a:p>
            <a:pPr>
              <a:lnSpc>
                <a:spcPct val="90000"/>
              </a:lnSpc>
            </a:pPr>
            <a:r>
              <a:rPr lang="en-US" b="0" dirty="0" smtClean="0"/>
              <a:t>monthly stipend of $3,200 (about </a:t>
            </a:r>
            <a:r>
              <a:rPr lang="en-US" dirty="0" smtClean="0"/>
              <a:t>¥</a:t>
            </a:r>
            <a:r>
              <a:rPr lang="en-US" b="0" dirty="0" smtClean="0"/>
              <a:t>17,000)  up to 4 years</a:t>
            </a:r>
          </a:p>
          <a:p>
            <a:pPr>
              <a:lnSpc>
                <a:spcPct val="90000"/>
              </a:lnSpc>
            </a:pPr>
            <a:r>
              <a:rPr lang="en-US" b="0" dirty="0" smtClean="0"/>
              <a:t>S$16,000 (about </a:t>
            </a:r>
            <a:r>
              <a:rPr lang="en-US" dirty="0" smtClean="0"/>
              <a:t>¥ </a:t>
            </a:r>
            <a:r>
              <a:rPr lang="en-US" b="0" dirty="0" smtClean="0"/>
              <a:t>85,000) education allowance over 4 years for international conferences, books and IT-ware (including computer)</a:t>
            </a:r>
          </a:p>
          <a:p>
            <a:pPr>
              <a:lnSpc>
                <a:spcPct val="90000"/>
              </a:lnSpc>
            </a:pPr>
            <a:r>
              <a:rPr lang="en-US" b="0" dirty="0" smtClean="0"/>
              <a:t>open to students of any nationality</a:t>
            </a:r>
          </a:p>
          <a:p>
            <a:pPr>
              <a:lnSpc>
                <a:spcPct val="90000"/>
              </a:lnSpc>
            </a:pPr>
            <a:r>
              <a:rPr lang="en-US" b="0" dirty="0" smtClean="0"/>
              <a:t>opportunities for PhD research projects based both in Singapore, and the USA/Europe/Japan/ China/Australia [2+2 feature]</a:t>
            </a: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a:xfrm>
            <a:off x="200025" y="357188"/>
            <a:ext cx="8229600" cy="785812"/>
          </a:xfrm>
        </p:spPr>
        <p:txBody>
          <a:bodyPr/>
          <a:lstStyle/>
          <a:p>
            <a:r>
              <a:rPr lang="en-US" u="sng" smtClean="0"/>
              <a:t>Typical/Average</a:t>
            </a:r>
            <a:r>
              <a:rPr lang="en-US" smtClean="0"/>
              <a:t> Cost of Living</a:t>
            </a:r>
          </a:p>
        </p:txBody>
      </p:sp>
      <p:graphicFrame>
        <p:nvGraphicFramePr>
          <p:cNvPr id="6" name="Table 5"/>
          <p:cNvGraphicFramePr>
            <a:graphicFrameLocks noGrp="1"/>
          </p:cNvGraphicFramePr>
          <p:nvPr/>
        </p:nvGraphicFramePr>
        <p:xfrm>
          <a:off x="452438" y="1357313"/>
          <a:ext cx="7620000" cy="4131564"/>
        </p:xfrm>
        <a:graphic>
          <a:graphicData uri="http://schemas.openxmlformats.org/drawingml/2006/table">
            <a:tbl>
              <a:tblPr/>
              <a:tblGrid>
                <a:gridCol w="4572000"/>
                <a:gridCol w="3048000"/>
              </a:tblGrid>
              <a:tr h="0">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cs typeface="Times New Roman" pitchFamily="18" charset="0"/>
                        </a:rPr>
                        <a:t>Items</a:t>
                      </a:r>
                      <a:endParaRPr kumimoji="0" lang="en-US" sz="2000" b="0"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endParaRPr>
                    </a:p>
                  </a:txBody>
                  <a:tcPr marL="34290" marR="34290" marT="17145" marB="17145" anchor="ctr" horzOverflow="overflow">
                    <a:lnL w="12700" cap="flat" cmpd="sng" algn="ctr">
                      <a:solidFill>
                        <a:srgbClr val="ED1C24"/>
                      </a:solidFill>
                      <a:prstDash val="solid"/>
                      <a:round/>
                      <a:headEnd type="none" w="med" len="med"/>
                      <a:tailEnd type="none" w="med" len="med"/>
                    </a:lnL>
                    <a:lnR w="12700" cap="flat" cmpd="sng" algn="ctr">
                      <a:solidFill>
                        <a:srgbClr val="ED1C24"/>
                      </a:solidFill>
                      <a:prstDash val="solid"/>
                      <a:round/>
                      <a:headEnd type="none" w="med" len="med"/>
                      <a:tailEnd type="none" w="med" len="med"/>
                    </a:lnR>
                    <a:lnT w="12700" cap="flat" cmpd="sng" algn="ctr">
                      <a:solidFill>
                        <a:srgbClr val="ED1C24"/>
                      </a:solidFill>
                      <a:prstDash val="solid"/>
                      <a:round/>
                      <a:headEnd type="none" w="med" len="med"/>
                      <a:tailEnd type="none" w="med" len="med"/>
                    </a:lnT>
                    <a:lnB w="12700" cap="flat" cmpd="sng" algn="ctr">
                      <a:solidFill>
                        <a:srgbClr val="ED1C24"/>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smtClean="0">
                          <a:ln>
                            <a:noFill/>
                          </a:ln>
                          <a:solidFill>
                            <a:schemeClr val="tx1"/>
                          </a:solidFill>
                          <a:effectLst/>
                          <a:latin typeface="Arial" charset="0"/>
                          <a:cs typeface="Times New Roman" pitchFamily="18" charset="0"/>
                        </a:rPr>
                        <a:t>Per Student Per Month (SGD)</a:t>
                      </a:r>
                      <a:endParaRPr kumimoji="0" lang="en-US" sz="2000" b="0"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34290" marR="34290" marT="17145" marB="17145" anchor="ctr" horzOverflow="overflow">
                    <a:lnL w="12700" cap="flat" cmpd="sng" algn="ctr">
                      <a:solidFill>
                        <a:srgbClr val="ED1C24"/>
                      </a:solidFill>
                      <a:prstDash val="solid"/>
                      <a:round/>
                      <a:headEnd type="none" w="med" len="med"/>
                      <a:tailEnd type="none" w="med" len="med"/>
                    </a:lnL>
                    <a:lnR w="12700" cap="flat" cmpd="sng" algn="ctr">
                      <a:solidFill>
                        <a:srgbClr val="ED1C24"/>
                      </a:solidFill>
                      <a:prstDash val="solid"/>
                      <a:round/>
                      <a:headEnd type="none" w="med" len="med"/>
                      <a:tailEnd type="none" w="med" len="med"/>
                    </a:lnR>
                    <a:lnT w="12700" cap="flat" cmpd="sng" algn="ctr">
                      <a:solidFill>
                        <a:srgbClr val="ED1C24"/>
                      </a:solidFill>
                      <a:prstDash val="solid"/>
                      <a:round/>
                      <a:headEnd type="none" w="med" len="med"/>
                      <a:tailEnd type="none" w="med" len="med"/>
                    </a:lnT>
                    <a:lnB w="12700" cap="flat" cmpd="sng" algn="ctr">
                      <a:solidFill>
                        <a:srgbClr val="ED1C24"/>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Times New Roman" pitchFamily="18" charset="0"/>
                        </a:rPr>
                        <a:t>Food </a:t>
                      </a:r>
                      <a:endParaRPr kumimoji="0" lang="en-US" sz="2000" b="0"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endParaRPr>
                    </a:p>
                  </a:txBody>
                  <a:tcPr marL="34290" marR="34290" marT="17145" marB="17145" anchor="ctr" horzOverflow="overflow">
                    <a:lnL w="12700" cap="flat" cmpd="sng" algn="ctr">
                      <a:solidFill>
                        <a:srgbClr val="ED1C24"/>
                      </a:solidFill>
                      <a:prstDash val="solid"/>
                      <a:round/>
                      <a:headEnd type="none" w="med" len="med"/>
                      <a:tailEnd type="none" w="med" len="med"/>
                    </a:lnL>
                    <a:lnR w="12700" cap="flat" cmpd="sng" algn="ctr">
                      <a:solidFill>
                        <a:srgbClr val="ED1C24"/>
                      </a:solidFill>
                      <a:prstDash val="solid"/>
                      <a:round/>
                      <a:headEnd type="none" w="med" len="med"/>
                      <a:tailEnd type="none" w="med" len="med"/>
                    </a:lnR>
                    <a:lnT w="12700" cap="flat" cmpd="sng" algn="ctr">
                      <a:solidFill>
                        <a:srgbClr val="ED1C24"/>
                      </a:solidFill>
                      <a:prstDash val="solid"/>
                      <a:round/>
                      <a:headEnd type="none" w="med" len="med"/>
                      <a:tailEnd type="none" w="med" len="med"/>
                    </a:lnT>
                    <a:lnB w="12700" cap="flat" cmpd="sng" algn="ctr">
                      <a:solidFill>
                        <a:srgbClr val="ED1C24"/>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ea typeface="SimSun" pitchFamily="2" charset="-122"/>
                          <a:cs typeface="Times New Roman" pitchFamily="18" charset="0"/>
                        </a:rPr>
                        <a:t>≤ 800</a:t>
                      </a:r>
                      <a:endParaRPr kumimoji="0" lang="en-US" sz="2000" b="0"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endParaRPr>
                    </a:p>
                  </a:txBody>
                  <a:tcPr marL="34290" marR="34290" marT="17145" marB="17145" anchor="ctr" horzOverflow="overflow">
                    <a:lnL w="12700" cap="flat" cmpd="sng" algn="ctr">
                      <a:solidFill>
                        <a:srgbClr val="ED1C24"/>
                      </a:solidFill>
                      <a:prstDash val="solid"/>
                      <a:round/>
                      <a:headEnd type="none" w="med" len="med"/>
                      <a:tailEnd type="none" w="med" len="med"/>
                    </a:lnL>
                    <a:lnR w="12700" cap="flat" cmpd="sng" algn="ctr">
                      <a:solidFill>
                        <a:srgbClr val="ED1C24"/>
                      </a:solidFill>
                      <a:prstDash val="solid"/>
                      <a:round/>
                      <a:headEnd type="none" w="med" len="med"/>
                      <a:tailEnd type="none" w="med" len="med"/>
                    </a:lnR>
                    <a:lnT w="12700" cap="flat" cmpd="sng" algn="ctr">
                      <a:solidFill>
                        <a:srgbClr val="ED1C24"/>
                      </a:solidFill>
                      <a:prstDash val="solid"/>
                      <a:round/>
                      <a:headEnd type="none" w="med" len="med"/>
                      <a:tailEnd type="none" w="med" len="med"/>
                    </a:lnT>
                    <a:lnB w="12700" cap="flat" cmpd="sng" algn="ctr">
                      <a:solidFill>
                        <a:srgbClr val="ED1C24"/>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cs typeface="Times New Roman" pitchFamily="18" charset="0"/>
                        </a:rPr>
                        <a:t>Accommodation </a:t>
                      </a:r>
                    </a:p>
                    <a:p>
                      <a:pPr marL="0" marR="0" lvl="0" indent="0" algn="l" defTabSz="914400" rtl="0" eaLnBrk="1" fontAlgn="base" latinLnBrk="0" hangingPunct="1">
                        <a:lnSpc>
                          <a:spcPct val="115000"/>
                        </a:lnSpc>
                        <a:spcBef>
                          <a:spcPct val="0"/>
                        </a:spcBef>
                        <a:spcAft>
                          <a:spcPct val="0"/>
                        </a:spcAft>
                        <a:buClrTx/>
                        <a:buSzTx/>
                        <a:buFontTx/>
                        <a:buChar char="-"/>
                        <a:tabLst/>
                      </a:pPr>
                      <a:r>
                        <a:rPr kumimoji="0" lang="en-US" sz="2000" b="0" i="0" u="none" strike="noStrike" cap="none" normalizeH="0" baseline="0" dirty="0" smtClean="0">
                          <a:ln>
                            <a:noFill/>
                          </a:ln>
                          <a:solidFill>
                            <a:schemeClr val="tx1"/>
                          </a:solidFill>
                          <a:effectLst/>
                          <a:latin typeface="Arial" charset="0"/>
                          <a:ea typeface="SimSun" pitchFamily="2" charset="-122"/>
                          <a:cs typeface="Times New Roman" pitchFamily="18" charset="0"/>
                        </a:rPr>
                        <a:t>  Single occupancy</a:t>
                      </a:r>
                    </a:p>
                    <a:p>
                      <a:pPr marL="0" marR="0" lvl="0" indent="0" algn="l" defTabSz="914400" rtl="0" eaLnBrk="1" fontAlgn="base" latinLnBrk="0" hangingPunct="1">
                        <a:lnSpc>
                          <a:spcPct val="115000"/>
                        </a:lnSpc>
                        <a:spcBef>
                          <a:spcPct val="0"/>
                        </a:spcBef>
                        <a:spcAft>
                          <a:spcPct val="0"/>
                        </a:spcAft>
                        <a:buClrTx/>
                        <a:buSzTx/>
                        <a:buFontTx/>
                        <a:buChar char="-"/>
                        <a:tabLst/>
                      </a:pPr>
                      <a:r>
                        <a:rPr kumimoji="0" lang="en-US" sz="2000" b="0" i="0" u="none" strike="noStrike" cap="none" normalizeH="0" baseline="0" dirty="0" smtClean="0">
                          <a:ln>
                            <a:noFill/>
                          </a:ln>
                          <a:solidFill>
                            <a:schemeClr val="tx1"/>
                          </a:solidFill>
                          <a:effectLst/>
                          <a:latin typeface="Arial" charset="0"/>
                          <a:ea typeface="SimSun" pitchFamily="2" charset="-122"/>
                          <a:cs typeface="Times New Roman" pitchFamily="18" charset="0"/>
                        </a:rPr>
                        <a:t>  Campus halls of residence</a:t>
                      </a:r>
                    </a:p>
                  </a:txBody>
                  <a:tcPr marL="34290" marR="34290" marT="17145" marB="17145" anchor="ctr" horzOverflow="overflow">
                    <a:lnL w="12700" cap="flat" cmpd="sng" algn="ctr">
                      <a:solidFill>
                        <a:srgbClr val="ED1C24"/>
                      </a:solidFill>
                      <a:prstDash val="solid"/>
                      <a:round/>
                      <a:headEnd type="none" w="med" len="med"/>
                      <a:tailEnd type="none" w="med" len="med"/>
                    </a:lnL>
                    <a:lnR w="12700" cap="flat" cmpd="sng" algn="ctr">
                      <a:solidFill>
                        <a:srgbClr val="ED1C24"/>
                      </a:solidFill>
                      <a:prstDash val="solid"/>
                      <a:round/>
                      <a:headEnd type="none" w="med" len="med"/>
                      <a:tailEnd type="none" w="med" len="med"/>
                    </a:lnR>
                    <a:lnT w="12700" cap="flat" cmpd="sng" algn="ctr">
                      <a:solidFill>
                        <a:srgbClr val="ED1C24"/>
                      </a:solidFill>
                      <a:prstDash val="solid"/>
                      <a:round/>
                      <a:headEnd type="none" w="med" len="med"/>
                      <a:tailEnd type="none" w="med" len="med"/>
                    </a:lnT>
                    <a:lnB w="12700" cap="flat" cmpd="sng" algn="ctr">
                      <a:solidFill>
                        <a:srgbClr val="ED1C24"/>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endParaRPr kumimoji="0" lang="en-US" sz="2000" b="0" i="0" u="none" strike="noStrike" cap="none" normalizeH="0" baseline="0" dirty="0" smtClean="0">
                        <a:ln>
                          <a:noFill/>
                        </a:ln>
                        <a:solidFill>
                          <a:schemeClr val="tx1"/>
                        </a:solidFill>
                        <a:effectLst/>
                        <a:latin typeface="Arial" charset="0"/>
                        <a:cs typeface="Times New Roman" pitchFamily="18" charset="0"/>
                      </a:endParaRP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ea typeface="SimSun" pitchFamily="2" charset="-122"/>
                          <a:cs typeface="Times New Roman" pitchFamily="18" charset="0"/>
                        </a:rPr>
                        <a:t>≤ </a:t>
                      </a:r>
                      <a:r>
                        <a:rPr kumimoji="0" lang="en-US" sz="2000" b="0" i="0" u="none" strike="noStrike" cap="none" normalizeH="0" baseline="0" dirty="0" smtClean="0">
                          <a:ln>
                            <a:noFill/>
                          </a:ln>
                          <a:solidFill>
                            <a:schemeClr val="tx1"/>
                          </a:solidFill>
                          <a:effectLst/>
                          <a:latin typeface="Arial" charset="0"/>
                          <a:cs typeface="Times New Roman" pitchFamily="18" charset="0"/>
                        </a:rPr>
                        <a:t>1,000</a:t>
                      </a:r>
                    </a:p>
                    <a:p>
                      <a:pPr marL="0" marR="0" lvl="0" indent="0" algn="ctr" defTabSz="914400" rtl="0" eaLnBrk="1" fontAlgn="base" latinLnBrk="0" hangingPunct="1">
                        <a:lnSpc>
                          <a:spcPct val="115000"/>
                        </a:lnSpc>
                        <a:spcBef>
                          <a:spcPct val="0"/>
                        </a:spcBef>
                        <a:spcAft>
                          <a:spcPct val="0"/>
                        </a:spcAft>
                        <a:buClrTx/>
                        <a:buSzTx/>
                        <a:buFontTx/>
                        <a:buNone/>
                        <a:tabLst/>
                      </a:pPr>
                      <a:r>
                        <a:rPr kumimoji="0" lang="en-US" sz="2400" b="0" i="0" u="none" strike="noStrike" cap="none" normalizeH="0" baseline="0" dirty="0" smtClean="0">
                          <a:ln>
                            <a:noFill/>
                          </a:ln>
                          <a:solidFill>
                            <a:schemeClr val="tx1"/>
                          </a:solidFill>
                          <a:effectLst/>
                          <a:latin typeface="Arial" charset="0"/>
                          <a:ea typeface="SimSun" pitchFamily="2" charset="-122"/>
                          <a:cs typeface="Times New Roman" pitchFamily="18" charset="0"/>
                        </a:rPr>
                        <a:t>≤</a:t>
                      </a:r>
                      <a:r>
                        <a:rPr kumimoji="0" lang="en-US" sz="2000" b="0" i="0" u="none" strike="noStrike" cap="none" normalizeH="0" baseline="0" dirty="0" smtClean="0">
                          <a:ln>
                            <a:noFill/>
                          </a:ln>
                          <a:solidFill>
                            <a:schemeClr val="tx1"/>
                          </a:solidFill>
                          <a:effectLst/>
                          <a:latin typeface="Arial" charset="0"/>
                          <a:ea typeface="SimSun" pitchFamily="2" charset="-122"/>
                          <a:cs typeface="Times New Roman" pitchFamily="18" charset="0"/>
                        </a:rPr>
                        <a:t> 450</a:t>
                      </a:r>
                      <a:endParaRPr kumimoji="0" lang="en-US" sz="2000" b="0"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endParaRPr>
                    </a:p>
                  </a:txBody>
                  <a:tcPr marL="34290" marR="34290" marT="17145" marB="17145" anchor="ctr" horzOverflow="overflow">
                    <a:lnL w="12700" cap="flat" cmpd="sng" algn="ctr">
                      <a:solidFill>
                        <a:srgbClr val="ED1C24"/>
                      </a:solidFill>
                      <a:prstDash val="solid"/>
                      <a:round/>
                      <a:headEnd type="none" w="med" len="med"/>
                      <a:tailEnd type="none" w="med" len="med"/>
                    </a:lnL>
                    <a:lnR w="12700" cap="flat" cmpd="sng" algn="ctr">
                      <a:solidFill>
                        <a:srgbClr val="ED1C24"/>
                      </a:solidFill>
                      <a:prstDash val="solid"/>
                      <a:round/>
                      <a:headEnd type="none" w="med" len="med"/>
                      <a:tailEnd type="none" w="med" len="med"/>
                    </a:lnR>
                    <a:lnT w="12700" cap="flat" cmpd="sng" algn="ctr">
                      <a:solidFill>
                        <a:srgbClr val="ED1C24"/>
                      </a:solidFill>
                      <a:prstDash val="solid"/>
                      <a:round/>
                      <a:headEnd type="none" w="med" len="med"/>
                      <a:tailEnd type="none" w="med" len="med"/>
                    </a:lnT>
                    <a:lnB w="12700" cap="flat" cmpd="sng" algn="ctr">
                      <a:solidFill>
                        <a:srgbClr val="ED1C24"/>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Times New Roman" pitchFamily="18" charset="0"/>
                        </a:rPr>
                        <a:t>Transport Expenses (local)</a:t>
                      </a:r>
                      <a:endParaRPr kumimoji="0" lang="en-US" sz="2000" b="0"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34290" marR="34290" marT="17145" marB="17145" anchor="ctr" horzOverflow="overflow">
                    <a:lnL w="12700" cap="flat" cmpd="sng" algn="ctr">
                      <a:solidFill>
                        <a:srgbClr val="ED1C24"/>
                      </a:solidFill>
                      <a:prstDash val="solid"/>
                      <a:round/>
                      <a:headEnd type="none" w="med" len="med"/>
                      <a:tailEnd type="none" w="med" len="med"/>
                    </a:lnL>
                    <a:lnR w="12700" cap="flat" cmpd="sng" algn="ctr">
                      <a:solidFill>
                        <a:srgbClr val="ED1C24"/>
                      </a:solidFill>
                      <a:prstDash val="solid"/>
                      <a:round/>
                      <a:headEnd type="none" w="med" len="med"/>
                      <a:tailEnd type="none" w="med" len="med"/>
                    </a:lnR>
                    <a:lnT w="12700" cap="flat" cmpd="sng" algn="ctr">
                      <a:solidFill>
                        <a:srgbClr val="ED1C24"/>
                      </a:solidFill>
                      <a:prstDash val="solid"/>
                      <a:round/>
                      <a:headEnd type="none" w="med" len="med"/>
                      <a:tailEnd type="none" w="med" len="med"/>
                    </a:lnT>
                    <a:lnB w="12700" cap="flat" cmpd="sng" algn="ctr">
                      <a:solidFill>
                        <a:srgbClr val="ED1C24"/>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ea typeface="SimSun" pitchFamily="2" charset="-122"/>
                          <a:cs typeface="Times New Roman" pitchFamily="18" charset="0"/>
                        </a:rPr>
                        <a:t>≤ </a:t>
                      </a:r>
                      <a:r>
                        <a:rPr kumimoji="0" lang="en-US" sz="2000" b="0" i="0" u="none" strike="noStrike" cap="none" normalizeH="0" baseline="0" dirty="0" smtClean="0">
                          <a:ln>
                            <a:noFill/>
                          </a:ln>
                          <a:solidFill>
                            <a:schemeClr val="tx1"/>
                          </a:solidFill>
                          <a:effectLst/>
                          <a:latin typeface="Arial" charset="0"/>
                          <a:cs typeface="Times New Roman" pitchFamily="18" charset="0"/>
                        </a:rPr>
                        <a:t>150</a:t>
                      </a:r>
                      <a:endParaRPr kumimoji="0" lang="en-US" sz="2000" b="0"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endParaRPr>
                    </a:p>
                  </a:txBody>
                  <a:tcPr marL="34290" marR="34290" marT="17145" marB="17145" anchor="ctr" horzOverflow="overflow">
                    <a:lnL w="12700" cap="flat" cmpd="sng" algn="ctr">
                      <a:solidFill>
                        <a:srgbClr val="ED1C24"/>
                      </a:solidFill>
                      <a:prstDash val="solid"/>
                      <a:round/>
                      <a:headEnd type="none" w="med" len="med"/>
                      <a:tailEnd type="none" w="med" len="med"/>
                    </a:lnL>
                    <a:lnR w="12700" cap="flat" cmpd="sng" algn="ctr">
                      <a:solidFill>
                        <a:srgbClr val="ED1C24"/>
                      </a:solidFill>
                      <a:prstDash val="solid"/>
                      <a:round/>
                      <a:headEnd type="none" w="med" len="med"/>
                      <a:tailEnd type="none" w="med" len="med"/>
                    </a:lnR>
                    <a:lnT w="12700" cap="flat" cmpd="sng" algn="ctr">
                      <a:solidFill>
                        <a:srgbClr val="ED1C24"/>
                      </a:solidFill>
                      <a:prstDash val="solid"/>
                      <a:round/>
                      <a:headEnd type="none" w="med" len="med"/>
                      <a:tailEnd type="none" w="med" len="med"/>
                    </a:lnT>
                    <a:lnB w="12700" cap="flat" cmpd="sng" algn="ctr">
                      <a:solidFill>
                        <a:srgbClr val="ED1C24"/>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000" b="0" i="0" u="none" strike="noStrike" cap="none" normalizeH="0" baseline="0" smtClean="0">
                          <a:ln>
                            <a:noFill/>
                          </a:ln>
                          <a:solidFill>
                            <a:schemeClr val="tx1"/>
                          </a:solidFill>
                          <a:effectLst/>
                          <a:latin typeface="Arial" charset="0"/>
                          <a:cs typeface="Times New Roman" pitchFamily="18" charset="0"/>
                        </a:rPr>
                        <a:t>Other Expenses (stationery, toiletries, laundry, recreation, etc)</a:t>
                      </a:r>
                      <a:endParaRPr kumimoji="0" lang="en-US" sz="2000" b="0" i="0" u="none" strike="noStrike" cap="none" normalizeH="0" baseline="0" smtClean="0">
                        <a:ln>
                          <a:noFill/>
                        </a:ln>
                        <a:solidFill>
                          <a:schemeClr val="tx1"/>
                        </a:solidFill>
                        <a:effectLst/>
                        <a:latin typeface="Calibri" pitchFamily="34" charset="0"/>
                        <a:ea typeface="SimSun" pitchFamily="2" charset="-122"/>
                        <a:cs typeface="Times New Roman" pitchFamily="18" charset="0"/>
                      </a:endParaRPr>
                    </a:p>
                  </a:txBody>
                  <a:tcPr marL="34290" marR="34290" marT="17145" marB="17145" anchor="ctr" horzOverflow="overflow">
                    <a:lnL w="12700" cap="flat" cmpd="sng" algn="ctr">
                      <a:solidFill>
                        <a:srgbClr val="ED1C24"/>
                      </a:solidFill>
                      <a:prstDash val="solid"/>
                      <a:round/>
                      <a:headEnd type="none" w="med" len="med"/>
                      <a:tailEnd type="none" w="med" len="med"/>
                    </a:lnL>
                    <a:lnR w="12700" cap="flat" cmpd="sng" algn="ctr">
                      <a:solidFill>
                        <a:srgbClr val="ED1C24"/>
                      </a:solidFill>
                      <a:prstDash val="solid"/>
                      <a:round/>
                      <a:headEnd type="none" w="med" len="med"/>
                      <a:tailEnd type="none" w="med" len="med"/>
                    </a:lnR>
                    <a:lnT w="12700" cap="flat" cmpd="sng" algn="ctr">
                      <a:solidFill>
                        <a:srgbClr val="ED1C24"/>
                      </a:solidFill>
                      <a:prstDash val="solid"/>
                      <a:round/>
                      <a:headEnd type="none" w="med" len="med"/>
                      <a:tailEnd type="none" w="med" len="med"/>
                    </a:lnT>
                    <a:lnB w="12700" cap="flat" cmpd="sng" algn="ctr">
                      <a:solidFill>
                        <a:srgbClr val="ED1C24"/>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0" i="0" u="none" strike="noStrike" cap="none" normalizeH="0" baseline="0" dirty="0" smtClean="0">
                          <a:ln>
                            <a:noFill/>
                          </a:ln>
                          <a:solidFill>
                            <a:schemeClr val="tx1"/>
                          </a:solidFill>
                          <a:effectLst/>
                          <a:latin typeface="Arial" charset="0"/>
                          <a:ea typeface="SimSun" pitchFamily="2" charset="-122"/>
                          <a:cs typeface="Times New Roman" pitchFamily="18" charset="0"/>
                        </a:rPr>
                        <a:t>≤ </a:t>
                      </a:r>
                      <a:r>
                        <a:rPr kumimoji="0" lang="en-US" sz="2000" b="0" i="0" u="none" strike="noStrike" cap="none" normalizeH="0" baseline="0" dirty="0" smtClean="0">
                          <a:ln>
                            <a:noFill/>
                          </a:ln>
                          <a:solidFill>
                            <a:schemeClr val="tx1"/>
                          </a:solidFill>
                          <a:effectLst/>
                          <a:latin typeface="Arial" charset="0"/>
                          <a:cs typeface="Times New Roman" pitchFamily="18" charset="0"/>
                        </a:rPr>
                        <a:t>500</a:t>
                      </a:r>
                      <a:endParaRPr kumimoji="0" lang="en-US" sz="2000" b="0"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endParaRPr>
                    </a:p>
                  </a:txBody>
                  <a:tcPr marL="34290" marR="34290" marT="17145" marB="17145" anchor="ctr" horzOverflow="overflow">
                    <a:lnL w="12700" cap="flat" cmpd="sng" algn="ctr">
                      <a:solidFill>
                        <a:srgbClr val="ED1C24"/>
                      </a:solidFill>
                      <a:prstDash val="solid"/>
                      <a:round/>
                      <a:headEnd type="none" w="med" len="med"/>
                      <a:tailEnd type="none" w="med" len="med"/>
                    </a:lnL>
                    <a:lnR w="12700" cap="flat" cmpd="sng" algn="ctr">
                      <a:solidFill>
                        <a:srgbClr val="ED1C24"/>
                      </a:solidFill>
                      <a:prstDash val="solid"/>
                      <a:round/>
                      <a:headEnd type="none" w="med" len="med"/>
                      <a:tailEnd type="none" w="med" len="med"/>
                    </a:lnR>
                    <a:lnT w="12700" cap="flat" cmpd="sng" algn="ctr">
                      <a:solidFill>
                        <a:srgbClr val="ED1C24"/>
                      </a:solidFill>
                      <a:prstDash val="solid"/>
                      <a:round/>
                      <a:headEnd type="none" w="med" len="med"/>
                      <a:tailEnd type="none" w="med" len="med"/>
                    </a:lnT>
                    <a:lnB w="12700" cap="flat" cmpd="sng" algn="ctr">
                      <a:solidFill>
                        <a:srgbClr val="ED1C24"/>
                      </a:solidFill>
                      <a:prstDash val="solid"/>
                      <a:round/>
                      <a:headEnd type="none" w="med" len="med"/>
                      <a:tailEnd type="none" w="med" len="med"/>
                    </a:lnB>
                    <a:lnTlToBr>
                      <a:noFill/>
                    </a:lnTlToBr>
                    <a:lnBlToTr>
                      <a:noFill/>
                    </a:lnBlToTr>
                    <a:noFill/>
                  </a:tcPr>
                </a:tc>
              </a:tr>
              <a:tr h="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cs typeface="Times New Roman" pitchFamily="18" charset="0"/>
                        </a:rPr>
                        <a:t>Total Estimated Cost of Living</a:t>
                      </a:r>
                    </a:p>
                    <a:p>
                      <a:pPr marL="0" marR="0" lvl="0" indent="0" algn="l"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ea typeface="SimSun" pitchFamily="2" charset="-122"/>
                          <a:cs typeface="Times New Roman" pitchFamily="18" charset="0"/>
                        </a:rPr>
                        <a:t>- Average among NGSS students</a:t>
                      </a:r>
                      <a:endParaRPr kumimoji="0" lang="en-US" sz="2000" b="0"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endParaRPr>
                    </a:p>
                  </a:txBody>
                  <a:tcPr marL="34290" marR="34290" marT="17145" marB="17145" anchor="ctr" horzOverflow="overflow">
                    <a:lnL w="12700" cap="flat" cmpd="sng" algn="ctr">
                      <a:solidFill>
                        <a:srgbClr val="ED1C24"/>
                      </a:solidFill>
                      <a:prstDash val="solid"/>
                      <a:round/>
                      <a:headEnd type="none" w="med" len="med"/>
                      <a:tailEnd type="none" w="med" len="med"/>
                    </a:lnL>
                    <a:lnR w="12700" cap="flat" cmpd="sng" algn="ctr">
                      <a:solidFill>
                        <a:srgbClr val="ED1C24"/>
                      </a:solidFill>
                      <a:prstDash val="solid"/>
                      <a:round/>
                      <a:headEnd type="none" w="med" len="med"/>
                      <a:tailEnd type="none" w="med" len="med"/>
                    </a:lnR>
                    <a:lnT w="12700" cap="flat" cmpd="sng" algn="ctr">
                      <a:solidFill>
                        <a:srgbClr val="ED1C24"/>
                      </a:solidFill>
                      <a:prstDash val="solid"/>
                      <a:round/>
                      <a:headEnd type="none" w="med" len="med"/>
                      <a:tailEnd type="none" w="med" len="med"/>
                    </a:lnT>
                    <a:lnB w="12700" cap="flat" cmpd="sng" algn="ctr">
                      <a:solidFill>
                        <a:srgbClr val="ED1C24"/>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ase" latinLnBrk="0" hangingPunct="1">
                        <a:lnSpc>
                          <a:spcPct val="115000"/>
                        </a:lnSpc>
                        <a:spcBef>
                          <a:spcPct val="0"/>
                        </a:spcBef>
                        <a:spcAft>
                          <a:spcPct val="0"/>
                        </a:spcAft>
                        <a:buClrTx/>
                        <a:buSzTx/>
                        <a:buFontTx/>
                        <a:buNone/>
                        <a:tabLst/>
                      </a:pPr>
                      <a:r>
                        <a:rPr kumimoji="0" lang="en-US" sz="2000" b="1" i="0" u="none" strike="noStrike" cap="none" normalizeH="0" baseline="0" dirty="0" smtClean="0">
                          <a:ln>
                            <a:noFill/>
                          </a:ln>
                          <a:solidFill>
                            <a:schemeClr val="tx1"/>
                          </a:solidFill>
                          <a:effectLst/>
                          <a:latin typeface="Arial" charset="0"/>
                          <a:cs typeface="Times New Roman" pitchFamily="18" charset="0"/>
                        </a:rPr>
                        <a:t>1,800 – 2,500</a:t>
                      </a:r>
                      <a:endParaRPr kumimoji="0" lang="en-US" sz="2000" b="0" i="0" u="none" strike="noStrike" cap="none" normalizeH="0" baseline="0" dirty="0" smtClean="0">
                        <a:ln>
                          <a:noFill/>
                        </a:ln>
                        <a:solidFill>
                          <a:schemeClr val="tx1"/>
                        </a:solidFill>
                        <a:effectLst/>
                        <a:latin typeface="Calibri" pitchFamily="34" charset="0"/>
                        <a:ea typeface="SimSun" pitchFamily="2" charset="-122"/>
                        <a:cs typeface="Times New Roman" pitchFamily="18" charset="0"/>
                      </a:endParaRPr>
                    </a:p>
                  </a:txBody>
                  <a:tcPr marL="34290" marR="34290" marT="17145" marB="17145" anchor="ctr" horzOverflow="overflow">
                    <a:lnL w="12700" cap="flat" cmpd="sng" algn="ctr">
                      <a:solidFill>
                        <a:srgbClr val="ED1C24"/>
                      </a:solidFill>
                      <a:prstDash val="solid"/>
                      <a:round/>
                      <a:headEnd type="none" w="med" len="med"/>
                      <a:tailEnd type="none" w="med" len="med"/>
                    </a:lnL>
                    <a:lnR w="12700" cap="flat" cmpd="sng" algn="ctr">
                      <a:solidFill>
                        <a:srgbClr val="ED1C24"/>
                      </a:solidFill>
                      <a:prstDash val="solid"/>
                      <a:round/>
                      <a:headEnd type="none" w="med" len="med"/>
                      <a:tailEnd type="none" w="med" len="med"/>
                    </a:lnR>
                    <a:lnT w="12700" cap="flat" cmpd="sng" algn="ctr">
                      <a:solidFill>
                        <a:srgbClr val="ED1C24"/>
                      </a:solidFill>
                      <a:prstDash val="solid"/>
                      <a:round/>
                      <a:headEnd type="none" w="med" len="med"/>
                      <a:tailEnd type="none" w="med" len="med"/>
                    </a:lnT>
                    <a:lnB w="12700" cap="flat" cmpd="sng" algn="ctr">
                      <a:solidFill>
                        <a:srgbClr val="ED1C24"/>
                      </a:solidFill>
                      <a:prstDash val="solid"/>
                      <a:round/>
                      <a:headEnd type="none" w="med" len="med"/>
                      <a:tailEnd type="none" w="med" len="med"/>
                    </a:lnB>
                    <a:lnTlToBr>
                      <a:noFill/>
                    </a:lnTlToBr>
                    <a:lnBlToTr>
                      <a:noFill/>
                    </a:lnBlToTr>
                    <a:noFill/>
                  </a:tcPr>
                </a:tc>
              </a:tr>
            </a:tbl>
          </a:graphicData>
        </a:graphic>
      </p:graphicFrame>
      <p:sp>
        <p:nvSpPr>
          <p:cNvPr id="20506" name="TextBox 3"/>
          <p:cNvSpPr txBox="1">
            <a:spLocks noChangeArrowheads="1"/>
          </p:cNvSpPr>
          <p:nvPr/>
        </p:nvSpPr>
        <p:spPr bwMode="auto">
          <a:xfrm>
            <a:off x="428625" y="5741988"/>
            <a:ext cx="5429250" cy="461962"/>
          </a:xfrm>
          <a:prstGeom prst="rect">
            <a:avLst/>
          </a:prstGeom>
          <a:noFill/>
          <a:ln w="9525">
            <a:noFill/>
            <a:miter lim="800000"/>
            <a:headEnd/>
            <a:tailEnd/>
          </a:ln>
        </p:spPr>
        <p:txBody>
          <a:bodyPr>
            <a:spAutoFit/>
          </a:bodyPr>
          <a:lstStyle/>
          <a:p>
            <a:r>
              <a:rPr lang="en-US" sz="2400" b="1">
                <a:solidFill>
                  <a:srgbClr val="C00000"/>
                </a:solidFill>
              </a:rPr>
              <a:t>(1 SGD = ¥ 5.3 approximately)</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idx="4294967295"/>
          </p:nvPr>
        </p:nvSpPr>
        <p:spPr>
          <a:xfrm>
            <a:off x="428625" y="571500"/>
            <a:ext cx="8229600" cy="785813"/>
          </a:xfrm>
        </p:spPr>
        <p:txBody>
          <a:bodyPr/>
          <a:lstStyle/>
          <a:p>
            <a:pPr>
              <a:defRPr/>
            </a:pPr>
            <a:r>
              <a:rPr lang="en-US" sz="3200" kern="1200" dirty="0" smtClean="0">
                <a:solidFill>
                  <a:srgbClr val="FF0000"/>
                </a:solidFill>
                <a:ea typeface="+mn-ea"/>
                <a:cs typeface="+mn-cs"/>
              </a:rPr>
              <a:t>The NGS 2 + 2 Feature</a:t>
            </a:r>
            <a:endParaRPr lang="en-US" dirty="0"/>
          </a:p>
        </p:txBody>
      </p:sp>
      <p:pic>
        <p:nvPicPr>
          <p:cNvPr id="21507" name="Picture 5"/>
          <p:cNvPicPr>
            <a:picLocks noChangeAspect="1" noChangeArrowheads="1"/>
          </p:cNvPicPr>
          <p:nvPr/>
        </p:nvPicPr>
        <p:blipFill>
          <a:blip r:embed="rId3" cstate="print"/>
          <a:srcRect/>
          <a:stretch>
            <a:fillRect/>
          </a:stretch>
        </p:blipFill>
        <p:spPr bwMode="auto">
          <a:xfrm rot="770706">
            <a:off x="6323013" y="3019425"/>
            <a:ext cx="2341562" cy="1757363"/>
          </a:xfrm>
          <a:prstGeom prst="rect">
            <a:avLst/>
          </a:prstGeom>
          <a:noFill/>
          <a:ln w="0" algn="ctr">
            <a:noFill/>
            <a:miter lim="800000"/>
            <a:headEnd/>
            <a:tailEnd/>
          </a:ln>
        </p:spPr>
      </p:pic>
      <p:pic>
        <p:nvPicPr>
          <p:cNvPr id="21508" name="Picture 7"/>
          <p:cNvPicPr>
            <a:picLocks noChangeAspect="1" noChangeArrowheads="1"/>
          </p:cNvPicPr>
          <p:nvPr/>
        </p:nvPicPr>
        <p:blipFill>
          <a:blip r:embed="rId4" cstate="print"/>
          <a:srcRect/>
          <a:stretch>
            <a:fillRect/>
          </a:stretch>
        </p:blipFill>
        <p:spPr bwMode="auto">
          <a:xfrm rot="788715">
            <a:off x="4708525" y="4078288"/>
            <a:ext cx="2159000" cy="2090737"/>
          </a:xfrm>
          <a:prstGeom prst="rect">
            <a:avLst/>
          </a:prstGeom>
          <a:noFill/>
          <a:ln w="0" algn="ctr">
            <a:noFill/>
            <a:miter lim="800000"/>
            <a:headEnd/>
            <a:tailEnd/>
          </a:ln>
        </p:spPr>
      </p:pic>
      <p:pic>
        <p:nvPicPr>
          <p:cNvPr id="21509" name="Picture 6"/>
          <p:cNvPicPr>
            <a:picLocks noChangeAspect="1" noChangeArrowheads="1"/>
          </p:cNvPicPr>
          <p:nvPr/>
        </p:nvPicPr>
        <p:blipFill>
          <a:blip r:embed="rId5" cstate="print"/>
          <a:srcRect/>
          <a:stretch>
            <a:fillRect/>
          </a:stretch>
        </p:blipFill>
        <p:spPr bwMode="auto">
          <a:xfrm>
            <a:off x="3022600" y="4005263"/>
            <a:ext cx="1909763" cy="2544762"/>
          </a:xfrm>
          <a:prstGeom prst="rect">
            <a:avLst/>
          </a:prstGeom>
          <a:noFill/>
          <a:ln w="0" algn="ctr">
            <a:noFill/>
            <a:miter lim="800000"/>
            <a:headEnd/>
            <a:tailEnd/>
          </a:ln>
        </p:spPr>
      </p:pic>
      <p:pic>
        <p:nvPicPr>
          <p:cNvPr id="21510" name="Picture 4"/>
          <p:cNvPicPr>
            <a:picLocks noChangeAspect="1" noChangeArrowheads="1"/>
          </p:cNvPicPr>
          <p:nvPr/>
        </p:nvPicPr>
        <p:blipFill>
          <a:blip r:embed="rId6" cstate="print"/>
          <a:srcRect/>
          <a:stretch>
            <a:fillRect/>
          </a:stretch>
        </p:blipFill>
        <p:spPr bwMode="auto">
          <a:xfrm rot="-761519">
            <a:off x="506413" y="3949700"/>
            <a:ext cx="2601912" cy="1954213"/>
          </a:xfrm>
          <a:prstGeom prst="rect">
            <a:avLst/>
          </a:prstGeom>
          <a:noFill/>
          <a:ln w="0" algn="ctr">
            <a:noFill/>
            <a:miter lim="800000"/>
            <a:headEnd/>
            <a:tailEnd/>
          </a:ln>
        </p:spPr>
      </p:pic>
      <p:sp>
        <p:nvSpPr>
          <p:cNvPr id="21511" name="Text Box 4"/>
          <p:cNvSpPr txBox="1">
            <a:spLocks noChangeArrowheads="1"/>
          </p:cNvSpPr>
          <p:nvPr/>
        </p:nvSpPr>
        <p:spPr bwMode="auto">
          <a:xfrm>
            <a:off x="500063" y="1285875"/>
            <a:ext cx="7643812" cy="2308225"/>
          </a:xfrm>
          <a:prstGeom prst="rect">
            <a:avLst/>
          </a:prstGeom>
          <a:noFill/>
          <a:ln w="9525">
            <a:noFill/>
            <a:miter lim="800000"/>
            <a:headEnd/>
            <a:tailEnd/>
          </a:ln>
        </p:spPr>
        <p:txBody>
          <a:bodyPr>
            <a:spAutoFit/>
          </a:bodyPr>
          <a:lstStyle/>
          <a:p>
            <a:pPr marL="231775" indent="-231775">
              <a:buFont typeface="Arial" charset="0"/>
              <a:buChar char="•"/>
            </a:pPr>
            <a:r>
              <a:rPr lang="en-US" sz="2400">
                <a:solidFill>
                  <a:srgbClr val="2D2D8A"/>
                </a:solidFill>
              </a:rPr>
              <a:t>Two years of the PhD in Singapore</a:t>
            </a:r>
          </a:p>
          <a:p>
            <a:pPr marL="231775" indent="-231775">
              <a:buFont typeface="Arial" charset="0"/>
              <a:buChar char="•"/>
            </a:pPr>
            <a:endParaRPr lang="en-US" sz="2400">
              <a:solidFill>
                <a:srgbClr val="2D2D8A"/>
              </a:solidFill>
            </a:endParaRPr>
          </a:p>
          <a:p>
            <a:pPr marL="231775" indent="-231775">
              <a:buFont typeface="Arial" charset="0"/>
              <a:buChar char="•"/>
            </a:pPr>
            <a:r>
              <a:rPr lang="en-US" sz="2400">
                <a:solidFill>
                  <a:srgbClr val="2D2D8A"/>
                </a:solidFill>
              </a:rPr>
              <a:t>9 months – 2 years of the PhD at a top overseas laboratory / research institute</a:t>
            </a:r>
          </a:p>
          <a:p>
            <a:pPr marL="231775" indent="-231775">
              <a:buFont typeface="Arial" charset="0"/>
              <a:buChar char="•"/>
            </a:pPr>
            <a:endParaRPr lang="en-US" sz="2400">
              <a:solidFill>
                <a:srgbClr val="2D2D8A"/>
              </a:solidFill>
            </a:endParaRPr>
          </a:p>
          <a:p>
            <a:pPr marL="231775" indent="-231775">
              <a:buFont typeface="Arial" charset="0"/>
              <a:buChar char="•"/>
            </a:pPr>
            <a:r>
              <a:rPr lang="en-US" sz="2400">
                <a:solidFill>
                  <a:srgbClr val="2D2D8A"/>
                </a:solidFill>
              </a:rPr>
              <a:t>Upcoming examples ….</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http://www.mapsofindia.com/worldmap/world-map.gif"/>
          <p:cNvPicPr>
            <a:picLocks noChangeAspect="1" noChangeArrowheads="1"/>
          </p:cNvPicPr>
          <p:nvPr/>
        </p:nvPicPr>
        <p:blipFill>
          <a:blip r:embed="rId2" cstate="print"/>
          <a:srcRect/>
          <a:stretch>
            <a:fillRect/>
          </a:stretch>
        </p:blipFill>
        <p:spPr bwMode="auto">
          <a:xfrm>
            <a:off x="0" y="0"/>
            <a:ext cx="9161463" cy="6858000"/>
          </a:xfrm>
          <a:prstGeom prst="rect">
            <a:avLst/>
          </a:prstGeom>
          <a:noFill/>
          <a:ln w="9525">
            <a:noFill/>
            <a:miter lim="800000"/>
            <a:headEnd/>
            <a:tailEnd/>
          </a:ln>
        </p:spPr>
      </p:pic>
      <p:sp>
        <p:nvSpPr>
          <p:cNvPr id="7" name="TextBox 6"/>
          <p:cNvSpPr txBox="1">
            <a:spLocks noChangeArrowheads="1"/>
          </p:cNvSpPr>
          <p:nvPr/>
        </p:nvSpPr>
        <p:spPr bwMode="auto">
          <a:xfrm>
            <a:off x="7172325" y="5334000"/>
            <a:ext cx="1971675" cy="646113"/>
          </a:xfrm>
          <a:prstGeom prst="rect">
            <a:avLst/>
          </a:prstGeom>
          <a:solidFill>
            <a:schemeClr val="tx1">
              <a:alpha val="65881"/>
            </a:schemeClr>
          </a:solidFill>
          <a:ln w="9525">
            <a:noFill/>
            <a:miter lim="800000"/>
            <a:headEnd/>
            <a:tailEnd/>
          </a:ln>
        </p:spPr>
        <p:txBody>
          <a:bodyPr wrap="none">
            <a:spAutoFit/>
          </a:bodyPr>
          <a:lstStyle/>
          <a:p>
            <a:r>
              <a:rPr lang="en-US">
                <a:solidFill>
                  <a:schemeClr val="bg1"/>
                </a:solidFill>
              </a:rPr>
              <a:t>Australian </a:t>
            </a:r>
          </a:p>
          <a:p>
            <a:r>
              <a:rPr lang="en-US">
                <a:solidFill>
                  <a:schemeClr val="bg1"/>
                </a:solidFill>
              </a:rPr>
              <a:t>National University</a:t>
            </a:r>
          </a:p>
        </p:txBody>
      </p:sp>
      <p:sp>
        <p:nvSpPr>
          <p:cNvPr id="8" name="TextBox 7"/>
          <p:cNvSpPr txBox="1">
            <a:spLocks noChangeArrowheads="1"/>
          </p:cNvSpPr>
          <p:nvPr/>
        </p:nvSpPr>
        <p:spPr bwMode="auto">
          <a:xfrm>
            <a:off x="7391400" y="2514600"/>
            <a:ext cx="1447800" cy="646113"/>
          </a:xfrm>
          <a:prstGeom prst="rect">
            <a:avLst/>
          </a:prstGeom>
          <a:solidFill>
            <a:schemeClr val="tx1">
              <a:alpha val="65881"/>
            </a:schemeClr>
          </a:solidFill>
          <a:ln w="9525">
            <a:noFill/>
            <a:miter lim="800000"/>
            <a:headEnd/>
            <a:tailEnd/>
          </a:ln>
        </p:spPr>
        <p:txBody>
          <a:bodyPr>
            <a:spAutoFit/>
          </a:bodyPr>
          <a:lstStyle/>
          <a:p>
            <a:r>
              <a:rPr lang="en-US">
                <a:solidFill>
                  <a:schemeClr val="bg1"/>
                </a:solidFill>
              </a:rPr>
              <a:t>Peking </a:t>
            </a:r>
          </a:p>
          <a:p>
            <a:r>
              <a:rPr lang="en-US">
                <a:solidFill>
                  <a:schemeClr val="bg1"/>
                </a:solidFill>
              </a:rPr>
              <a:t>University</a:t>
            </a:r>
          </a:p>
        </p:txBody>
      </p:sp>
      <p:sp>
        <p:nvSpPr>
          <p:cNvPr id="9" name="TextBox 8"/>
          <p:cNvSpPr txBox="1">
            <a:spLocks noChangeArrowheads="1"/>
          </p:cNvSpPr>
          <p:nvPr/>
        </p:nvSpPr>
        <p:spPr bwMode="auto">
          <a:xfrm>
            <a:off x="7858125" y="1371600"/>
            <a:ext cx="1285875" cy="646113"/>
          </a:xfrm>
          <a:prstGeom prst="rect">
            <a:avLst/>
          </a:prstGeom>
          <a:solidFill>
            <a:schemeClr val="tx1">
              <a:alpha val="65881"/>
            </a:schemeClr>
          </a:solidFill>
          <a:ln w="9525">
            <a:noFill/>
            <a:miter lim="800000"/>
            <a:headEnd/>
            <a:tailEnd/>
          </a:ln>
        </p:spPr>
        <p:txBody>
          <a:bodyPr>
            <a:spAutoFit/>
          </a:bodyPr>
          <a:lstStyle/>
          <a:p>
            <a:r>
              <a:rPr lang="en-US">
                <a:solidFill>
                  <a:schemeClr val="bg1"/>
                </a:solidFill>
              </a:rPr>
              <a:t>Tokyo</a:t>
            </a:r>
          </a:p>
          <a:p>
            <a:r>
              <a:rPr lang="en-US">
                <a:solidFill>
                  <a:schemeClr val="bg1"/>
                </a:solidFill>
              </a:rPr>
              <a:t>University</a:t>
            </a:r>
          </a:p>
        </p:txBody>
      </p:sp>
      <p:grpSp>
        <p:nvGrpSpPr>
          <p:cNvPr id="2" name="Group 12"/>
          <p:cNvGrpSpPr>
            <a:grpSpLocks/>
          </p:cNvGrpSpPr>
          <p:nvPr/>
        </p:nvGrpSpPr>
        <p:grpSpPr bwMode="auto">
          <a:xfrm>
            <a:off x="2928938" y="685800"/>
            <a:ext cx="1344612" cy="798513"/>
            <a:chOff x="2911978" y="649069"/>
            <a:chExt cx="1345128" cy="798731"/>
          </a:xfrm>
        </p:grpSpPr>
        <p:sp>
          <p:nvSpPr>
            <p:cNvPr id="22547" name="TextBox 5"/>
            <p:cNvSpPr txBox="1">
              <a:spLocks noChangeArrowheads="1"/>
            </p:cNvSpPr>
            <p:nvPr/>
          </p:nvSpPr>
          <p:spPr bwMode="auto">
            <a:xfrm>
              <a:off x="2911978" y="649069"/>
              <a:ext cx="1345128" cy="646331"/>
            </a:xfrm>
            <a:prstGeom prst="rect">
              <a:avLst/>
            </a:prstGeom>
            <a:solidFill>
              <a:schemeClr val="tx1">
                <a:alpha val="65881"/>
              </a:schemeClr>
            </a:solidFill>
            <a:ln w="9525">
              <a:noFill/>
              <a:miter lim="800000"/>
              <a:headEnd/>
              <a:tailEnd/>
            </a:ln>
          </p:spPr>
          <p:txBody>
            <a:bodyPr>
              <a:spAutoFit/>
            </a:bodyPr>
            <a:lstStyle/>
            <a:p>
              <a:pPr algn="r"/>
              <a:r>
                <a:rPr lang="en-US">
                  <a:solidFill>
                    <a:schemeClr val="bg1"/>
                  </a:solidFill>
                </a:rPr>
                <a:t>Oxford</a:t>
              </a:r>
            </a:p>
            <a:p>
              <a:pPr algn="r"/>
              <a:r>
                <a:rPr lang="en-US">
                  <a:solidFill>
                    <a:schemeClr val="bg1"/>
                  </a:solidFill>
                </a:rPr>
                <a:t>Cambridge</a:t>
              </a:r>
            </a:p>
          </p:txBody>
        </p:sp>
        <p:cxnSp>
          <p:nvCxnSpPr>
            <p:cNvPr id="12" name="Straight Arrow Connector 11"/>
            <p:cNvCxnSpPr/>
            <p:nvPr/>
          </p:nvCxnSpPr>
          <p:spPr>
            <a:xfrm rot="16200000" flipV="1">
              <a:off x="3961726" y="1295350"/>
              <a:ext cx="152442" cy="152458"/>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3" name="Group 15"/>
          <p:cNvGrpSpPr>
            <a:grpSpLocks/>
          </p:cNvGrpSpPr>
          <p:nvPr/>
        </p:nvGrpSpPr>
        <p:grpSpPr bwMode="auto">
          <a:xfrm>
            <a:off x="4876800" y="304800"/>
            <a:ext cx="2195513" cy="685800"/>
            <a:chOff x="4876800" y="304800"/>
            <a:chExt cx="2195530" cy="685800"/>
          </a:xfrm>
        </p:grpSpPr>
        <p:sp>
          <p:nvSpPr>
            <p:cNvPr id="22545" name="TextBox 9"/>
            <p:cNvSpPr txBox="1">
              <a:spLocks noChangeArrowheads="1"/>
            </p:cNvSpPr>
            <p:nvPr/>
          </p:nvSpPr>
          <p:spPr bwMode="auto">
            <a:xfrm>
              <a:off x="4876800" y="304800"/>
              <a:ext cx="2195530" cy="369332"/>
            </a:xfrm>
            <a:prstGeom prst="rect">
              <a:avLst/>
            </a:prstGeom>
            <a:solidFill>
              <a:schemeClr val="tx1">
                <a:alpha val="67842"/>
              </a:schemeClr>
            </a:solidFill>
            <a:ln w="9525">
              <a:noFill/>
              <a:miter lim="800000"/>
              <a:headEnd/>
              <a:tailEnd/>
            </a:ln>
          </p:spPr>
          <p:txBody>
            <a:bodyPr>
              <a:spAutoFit/>
            </a:bodyPr>
            <a:lstStyle/>
            <a:p>
              <a:r>
                <a:rPr lang="en-US">
                  <a:solidFill>
                    <a:schemeClr val="bg1"/>
                  </a:solidFill>
                </a:rPr>
                <a:t>Karolinska Institute</a:t>
              </a:r>
            </a:p>
          </p:txBody>
        </p:sp>
        <p:cxnSp>
          <p:nvCxnSpPr>
            <p:cNvPr id="15" name="Straight Arrow Connector 14"/>
            <p:cNvCxnSpPr/>
            <p:nvPr/>
          </p:nvCxnSpPr>
          <p:spPr>
            <a:xfrm rot="5400000" flipH="1" flipV="1">
              <a:off x="4762501" y="723899"/>
              <a:ext cx="381000" cy="152401"/>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4" name="Group 20"/>
          <p:cNvGrpSpPr>
            <a:grpSpLocks/>
          </p:cNvGrpSpPr>
          <p:nvPr/>
        </p:nvGrpSpPr>
        <p:grpSpPr bwMode="auto">
          <a:xfrm>
            <a:off x="2590800" y="1447800"/>
            <a:ext cx="1981200" cy="646113"/>
            <a:chOff x="2590800" y="1447800"/>
            <a:chExt cx="1981200" cy="646331"/>
          </a:xfrm>
        </p:grpSpPr>
        <p:cxnSp>
          <p:nvCxnSpPr>
            <p:cNvPr id="18" name="Straight Arrow Connector 17"/>
            <p:cNvCxnSpPr/>
            <p:nvPr/>
          </p:nvCxnSpPr>
          <p:spPr>
            <a:xfrm rot="10800000">
              <a:off x="3886200" y="1676477"/>
              <a:ext cx="685800" cy="1589"/>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22544" name="TextBox 18"/>
            <p:cNvSpPr txBox="1">
              <a:spLocks noChangeArrowheads="1"/>
            </p:cNvSpPr>
            <p:nvPr/>
          </p:nvSpPr>
          <p:spPr bwMode="auto">
            <a:xfrm>
              <a:off x="2590800" y="1447800"/>
              <a:ext cx="1219200" cy="646331"/>
            </a:xfrm>
            <a:prstGeom prst="rect">
              <a:avLst/>
            </a:prstGeom>
            <a:solidFill>
              <a:schemeClr val="tx1">
                <a:alpha val="65881"/>
              </a:schemeClr>
            </a:solidFill>
            <a:ln w="9525">
              <a:noFill/>
              <a:miter lim="800000"/>
              <a:headEnd/>
              <a:tailEnd/>
            </a:ln>
          </p:spPr>
          <p:txBody>
            <a:bodyPr>
              <a:spAutoFit/>
            </a:bodyPr>
            <a:lstStyle/>
            <a:p>
              <a:r>
                <a:rPr lang="en-US">
                  <a:solidFill>
                    <a:schemeClr val="bg1"/>
                  </a:solidFill>
                </a:rPr>
                <a:t>ETH Zurich</a:t>
              </a:r>
            </a:p>
          </p:txBody>
        </p:sp>
      </p:grpSp>
      <p:grpSp>
        <p:nvGrpSpPr>
          <p:cNvPr id="5" name="Group 24"/>
          <p:cNvGrpSpPr>
            <a:grpSpLocks/>
          </p:cNvGrpSpPr>
          <p:nvPr/>
        </p:nvGrpSpPr>
        <p:grpSpPr bwMode="auto">
          <a:xfrm>
            <a:off x="1714500" y="228600"/>
            <a:ext cx="3022600" cy="1295400"/>
            <a:chOff x="1714480" y="228600"/>
            <a:chExt cx="3022590" cy="1295400"/>
          </a:xfrm>
        </p:grpSpPr>
        <p:cxnSp>
          <p:nvCxnSpPr>
            <p:cNvPr id="23" name="Straight Arrow Connector 22"/>
            <p:cNvCxnSpPr/>
            <p:nvPr/>
          </p:nvCxnSpPr>
          <p:spPr>
            <a:xfrm rot="16200000" flipV="1">
              <a:off x="4000471" y="876301"/>
              <a:ext cx="990600" cy="304799"/>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sp>
          <p:nvSpPr>
            <p:cNvPr id="22542" name="TextBox 23"/>
            <p:cNvSpPr txBox="1">
              <a:spLocks noChangeArrowheads="1"/>
            </p:cNvSpPr>
            <p:nvPr/>
          </p:nvSpPr>
          <p:spPr bwMode="auto">
            <a:xfrm>
              <a:off x="1714480" y="228600"/>
              <a:ext cx="3022590" cy="369332"/>
            </a:xfrm>
            <a:prstGeom prst="rect">
              <a:avLst/>
            </a:prstGeom>
            <a:solidFill>
              <a:schemeClr val="tx1">
                <a:alpha val="67842"/>
              </a:schemeClr>
            </a:solidFill>
            <a:ln w="9525">
              <a:noFill/>
              <a:miter lim="800000"/>
              <a:headEnd/>
              <a:tailEnd/>
            </a:ln>
          </p:spPr>
          <p:txBody>
            <a:bodyPr>
              <a:spAutoFit/>
            </a:bodyPr>
            <a:lstStyle/>
            <a:p>
              <a:r>
                <a:rPr lang="en-US">
                  <a:solidFill>
                    <a:schemeClr val="bg1"/>
                  </a:solidFill>
                </a:rPr>
                <a:t>University of Copenhagen</a:t>
              </a:r>
              <a:endParaRPr lang="en-US"/>
            </a:p>
          </p:txBody>
        </p:sp>
      </p:grpSp>
      <p:grpSp>
        <p:nvGrpSpPr>
          <p:cNvPr id="6" name="Group 27"/>
          <p:cNvGrpSpPr>
            <a:grpSpLocks/>
          </p:cNvGrpSpPr>
          <p:nvPr/>
        </p:nvGrpSpPr>
        <p:grpSpPr bwMode="auto">
          <a:xfrm>
            <a:off x="228600" y="2209800"/>
            <a:ext cx="2271713" cy="2717800"/>
            <a:chOff x="228600" y="2209800"/>
            <a:chExt cx="2271698" cy="2717125"/>
          </a:xfrm>
        </p:grpSpPr>
        <p:sp>
          <p:nvSpPr>
            <p:cNvPr id="22539" name="TextBox 4"/>
            <p:cNvSpPr txBox="1">
              <a:spLocks noChangeArrowheads="1"/>
            </p:cNvSpPr>
            <p:nvPr/>
          </p:nvSpPr>
          <p:spPr bwMode="auto">
            <a:xfrm>
              <a:off x="228600" y="2895600"/>
              <a:ext cx="2271698" cy="2031325"/>
            </a:xfrm>
            <a:prstGeom prst="rect">
              <a:avLst/>
            </a:prstGeom>
            <a:solidFill>
              <a:schemeClr val="tx1">
                <a:alpha val="65881"/>
              </a:schemeClr>
            </a:solidFill>
            <a:ln w="9525">
              <a:noFill/>
              <a:miter lim="800000"/>
              <a:headEnd/>
              <a:tailEnd/>
            </a:ln>
          </p:spPr>
          <p:txBody>
            <a:bodyPr>
              <a:spAutoFit/>
            </a:bodyPr>
            <a:lstStyle/>
            <a:p>
              <a:r>
                <a:rPr lang="en-US">
                  <a:solidFill>
                    <a:schemeClr val="bg1"/>
                  </a:solidFill>
                </a:rPr>
                <a:t>Berkeley</a:t>
              </a:r>
            </a:p>
            <a:p>
              <a:r>
                <a:rPr lang="en-US">
                  <a:solidFill>
                    <a:schemeClr val="bg1"/>
                  </a:solidFill>
                </a:rPr>
                <a:t>Yale</a:t>
              </a:r>
            </a:p>
            <a:p>
              <a:endParaRPr lang="en-US">
                <a:solidFill>
                  <a:schemeClr val="bg1"/>
                </a:solidFill>
              </a:endParaRPr>
            </a:p>
            <a:p>
              <a:r>
                <a:rPr lang="en-US">
                  <a:solidFill>
                    <a:schemeClr val="bg1"/>
                  </a:solidFill>
                </a:rPr>
                <a:t>University of </a:t>
              </a:r>
            </a:p>
            <a:p>
              <a:r>
                <a:rPr lang="en-US">
                  <a:solidFill>
                    <a:schemeClr val="bg1"/>
                  </a:solidFill>
                </a:rPr>
                <a:t>Southern California </a:t>
              </a:r>
            </a:p>
            <a:p>
              <a:r>
                <a:rPr lang="en-US">
                  <a:solidFill>
                    <a:schemeClr val="bg1"/>
                  </a:solidFill>
                </a:rPr>
                <a:t>(for Interactive &amp; </a:t>
              </a:r>
            </a:p>
            <a:p>
              <a:r>
                <a:rPr lang="en-US">
                  <a:solidFill>
                    <a:schemeClr val="bg1"/>
                  </a:solidFill>
                </a:rPr>
                <a:t>Digital Media)</a:t>
              </a:r>
            </a:p>
          </p:txBody>
        </p:sp>
        <p:cxnSp>
          <p:nvCxnSpPr>
            <p:cNvPr id="27" name="Straight Arrow Connector 26"/>
            <p:cNvCxnSpPr/>
            <p:nvPr/>
          </p:nvCxnSpPr>
          <p:spPr>
            <a:xfrm rot="5400000">
              <a:off x="838279" y="2362116"/>
              <a:ext cx="685630" cy="380997"/>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3" presetClass="entr" presetSubtype="10" fill="hold" nodeType="clickEffect">
                                  <p:stCondLst>
                                    <p:cond delay="0"/>
                                  </p:stCondLst>
                                  <p:childTnLst>
                                    <p:set>
                                      <p:cBhvr>
                                        <p:cTn id="24" dur="1" fill="hold">
                                          <p:stCondLst>
                                            <p:cond delay="0"/>
                                          </p:stCondLst>
                                        </p:cTn>
                                        <p:tgtEl>
                                          <p:spTgt spid="3"/>
                                        </p:tgtEl>
                                        <p:attrNameLst>
                                          <p:attrName>style.visibility</p:attrName>
                                        </p:attrNameLst>
                                      </p:cBhvr>
                                      <p:to>
                                        <p:strVal val="visible"/>
                                      </p:to>
                                    </p:set>
                                    <p:animEffect transition="in" filter="blinds(horizontal)">
                                      <p:cBhvr>
                                        <p:cTn id="25" dur="500"/>
                                        <p:tgtEl>
                                          <p:spTgt spid="3"/>
                                        </p:tgtEl>
                                      </p:cBhvr>
                                    </p:animEffect>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anim calcmode="lin" valueType="num">
                                      <p:cBhvr additive="base">
                                        <p:cTn id="30" dur="500" fill="hold"/>
                                        <p:tgtEl>
                                          <p:spTgt spid="9"/>
                                        </p:tgtEl>
                                        <p:attrNameLst>
                                          <p:attrName>ppt_x</p:attrName>
                                        </p:attrNameLst>
                                      </p:cBhvr>
                                      <p:tavLst>
                                        <p:tav tm="0">
                                          <p:val>
                                            <p:strVal val="#ppt_x"/>
                                          </p:val>
                                        </p:tav>
                                        <p:tav tm="100000">
                                          <p:val>
                                            <p:strVal val="#ppt_x"/>
                                          </p:val>
                                        </p:tav>
                                      </p:tavLst>
                                    </p:anim>
                                    <p:anim calcmode="lin" valueType="num">
                                      <p:cBhvr additive="base">
                                        <p:cTn id="31"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additive="base">
                                        <p:cTn id="36" dur="500" fill="hold"/>
                                        <p:tgtEl>
                                          <p:spTgt spid="8"/>
                                        </p:tgtEl>
                                        <p:attrNameLst>
                                          <p:attrName>ppt_x</p:attrName>
                                        </p:attrNameLst>
                                      </p:cBhvr>
                                      <p:tavLst>
                                        <p:tav tm="0">
                                          <p:val>
                                            <p:strVal val="#ppt_x"/>
                                          </p:val>
                                        </p:tav>
                                        <p:tav tm="100000">
                                          <p:val>
                                            <p:strVal val="#ppt_x"/>
                                          </p:val>
                                        </p:tav>
                                      </p:tavLst>
                                    </p:anim>
                                    <p:anim calcmode="lin" valueType="num">
                                      <p:cBhvr additive="base">
                                        <p:cTn id="3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additive="base">
                                        <p:cTn id="42" dur="500" fill="hold"/>
                                        <p:tgtEl>
                                          <p:spTgt spid="7"/>
                                        </p:tgtEl>
                                        <p:attrNameLst>
                                          <p:attrName>ppt_x</p:attrName>
                                        </p:attrNameLst>
                                      </p:cBhvr>
                                      <p:tavLst>
                                        <p:tav tm="0">
                                          <p:val>
                                            <p:strVal val="#ppt_x"/>
                                          </p:val>
                                        </p:tav>
                                        <p:tav tm="100000">
                                          <p:val>
                                            <p:strVal val="#ppt_x"/>
                                          </p:val>
                                        </p:tav>
                                      </p:tavLst>
                                    </p:anim>
                                    <p:anim calcmode="lin" valueType="num">
                                      <p:cBhvr additive="base">
                                        <p:cTn id="43"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nodeType="clickEffect">
                                  <p:stCondLst>
                                    <p:cond delay="0"/>
                                  </p:stCondLst>
                                  <p:childTnLst>
                                    <p:set>
                                      <p:cBhvr>
                                        <p:cTn id="47" dur="1" fill="hold">
                                          <p:stCondLst>
                                            <p:cond delay="0"/>
                                          </p:stCondLst>
                                        </p:cTn>
                                        <p:tgtEl>
                                          <p:spTgt spid="6"/>
                                        </p:tgtEl>
                                        <p:attrNameLst>
                                          <p:attrName>style.visibility</p:attrName>
                                        </p:attrNameLst>
                                      </p:cBhvr>
                                      <p:to>
                                        <p:strVal val="visible"/>
                                      </p:to>
                                    </p:set>
                                    <p:anim calcmode="lin" valueType="num">
                                      <p:cBhvr additive="base">
                                        <p:cTn id="48" dur="500" fill="hold"/>
                                        <p:tgtEl>
                                          <p:spTgt spid="6"/>
                                        </p:tgtEl>
                                        <p:attrNameLst>
                                          <p:attrName>ppt_x</p:attrName>
                                        </p:attrNameLst>
                                      </p:cBhvr>
                                      <p:tavLst>
                                        <p:tav tm="0">
                                          <p:val>
                                            <p:strVal val="#ppt_x"/>
                                          </p:val>
                                        </p:tav>
                                        <p:tav tm="100000">
                                          <p:val>
                                            <p:strVal val="#ppt_x"/>
                                          </p:val>
                                        </p:tav>
                                      </p:tavLst>
                                    </p:anim>
                                    <p:anim calcmode="lin" valueType="num">
                                      <p:cBhvr additive="base">
                                        <p:cTn id="49"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http://www.mapsofindia.com/worldmap/world-map.gif"/>
          <p:cNvPicPr>
            <a:picLocks noChangeAspect="1" noChangeArrowheads="1"/>
          </p:cNvPicPr>
          <p:nvPr/>
        </p:nvPicPr>
        <p:blipFill>
          <a:blip r:embed="rId3" cstate="print"/>
          <a:srcRect/>
          <a:stretch>
            <a:fillRect/>
          </a:stretch>
        </p:blipFill>
        <p:spPr bwMode="auto">
          <a:xfrm>
            <a:off x="0" y="0"/>
            <a:ext cx="9161463" cy="6858000"/>
          </a:xfrm>
          <a:prstGeom prst="rect">
            <a:avLst/>
          </a:prstGeom>
          <a:noFill/>
          <a:ln w="9525">
            <a:noFill/>
            <a:miter lim="800000"/>
            <a:headEnd/>
            <a:tailEnd/>
          </a:ln>
        </p:spPr>
      </p:pic>
      <p:grpSp>
        <p:nvGrpSpPr>
          <p:cNvPr id="2" name="Group 27"/>
          <p:cNvGrpSpPr>
            <a:grpSpLocks/>
          </p:cNvGrpSpPr>
          <p:nvPr/>
        </p:nvGrpSpPr>
        <p:grpSpPr bwMode="auto">
          <a:xfrm>
            <a:off x="228600" y="2209800"/>
            <a:ext cx="3486150" cy="2239963"/>
            <a:chOff x="228600" y="2209800"/>
            <a:chExt cx="3486144" cy="2239409"/>
          </a:xfrm>
        </p:grpSpPr>
        <p:sp>
          <p:nvSpPr>
            <p:cNvPr id="23563" name="TextBox 4"/>
            <p:cNvSpPr txBox="1">
              <a:spLocks noChangeArrowheads="1"/>
            </p:cNvSpPr>
            <p:nvPr/>
          </p:nvSpPr>
          <p:spPr bwMode="auto">
            <a:xfrm>
              <a:off x="228600" y="2971800"/>
              <a:ext cx="3486144" cy="1477409"/>
            </a:xfrm>
            <a:prstGeom prst="rect">
              <a:avLst/>
            </a:prstGeom>
            <a:solidFill>
              <a:schemeClr val="tx1">
                <a:alpha val="65881"/>
              </a:schemeClr>
            </a:solidFill>
            <a:ln w="9525">
              <a:noFill/>
              <a:miter lim="800000"/>
              <a:headEnd/>
              <a:tailEnd/>
            </a:ln>
          </p:spPr>
          <p:txBody>
            <a:bodyPr>
              <a:spAutoFit/>
            </a:bodyPr>
            <a:lstStyle/>
            <a:p>
              <a:r>
                <a:rPr lang="en-US">
                  <a:solidFill>
                    <a:schemeClr val="bg1"/>
                  </a:solidFill>
                </a:rPr>
                <a:t>California Institute of Technology</a:t>
              </a:r>
            </a:p>
            <a:p>
              <a:r>
                <a:rPr lang="en-US">
                  <a:solidFill>
                    <a:schemeClr val="bg1"/>
                  </a:solidFill>
                </a:rPr>
                <a:t>Duke </a:t>
              </a:r>
            </a:p>
            <a:p>
              <a:r>
                <a:rPr lang="en-US">
                  <a:solidFill>
                    <a:schemeClr val="bg1"/>
                  </a:solidFill>
                </a:rPr>
                <a:t>Harvard University</a:t>
              </a:r>
            </a:p>
            <a:p>
              <a:r>
                <a:rPr lang="en-US">
                  <a:solidFill>
                    <a:schemeClr val="bg1"/>
                  </a:solidFill>
                </a:rPr>
                <a:t>Johns Hopkins</a:t>
              </a:r>
            </a:p>
            <a:p>
              <a:r>
                <a:rPr lang="en-US">
                  <a:solidFill>
                    <a:schemeClr val="bg1"/>
                  </a:solidFill>
                </a:rPr>
                <a:t>MIT</a:t>
              </a:r>
            </a:p>
          </p:txBody>
        </p:sp>
        <p:cxnSp>
          <p:nvCxnSpPr>
            <p:cNvPr id="27" name="Straight Arrow Connector 26"/>
            <p:cNvCxnSpPr/>
            <p:nvPr/>
          </p:nvCxnSpPr>
          <p:spPr>
            <a:xfrm rot="5400000">
              <a:off x="838283" y="2362116"/>
              <a:ext cx="685630" cy="380999"/>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3" name="Group 30"/>
          <p:cNvGrpSpPr>
            <a:grpSpLocks/>
          </p:cNvGrpSpPr>
          <p:nvPr/>
        </p:nvGrpSpPr>
        <p:grpSpPr bwMode="auto">
          <a:xfrm>
            <a:off x="2286000" y="1676400"/>
            <a:ext cx="1981200" cy="369888"/>
            <a:chOff x="2285984" y="1676400"/>
            <a:chExt cx="1981202" cy="369332"/>
          </a:xfrm>
        </p:grpSpPr>
        <p:sp>
          <p:nvSpPr>
            <p:cNvPr id="23561" name="TextBox 27"/>
            <p:cNvSpPr txBox="1">
              <a:spLocks noChangeArrowheads="1"/>
            </p:cNvSpPr>
            <p:nvPr/>
          </p:nvSpPr>
          <p:spPr bwMode="auto">
            <a:xfrm>
              <a:off x="2285984" y="1676400"/>
              <a:ext cx="1781172" cy="369332"/>
            </a:xfrm>
            <a:prstGeom prst="rect">
              <a:avLst/>
            </a:prstGeom>
            <a:solidFill>
              <a:schemeClr val="tx1"/>
            </a:solidFill>
            <a:ln w="9525">
              <a:noFill/>
              <a:miter lim="800000"/>
              <a:headEnd/>
              <a:tailEnd/>
            </a:ln>
          </p:spPr>
          <p:txBody>
            <a:bodyPr>
              <a:spAutoFit/>
            </a:bodyPr>
            <a:lstStyle/>
            <a:p>
              <a:r>
                <a:rPr lang="en-US">
                  <a:solidFill>
                    <a:schemeClr val="bg1"/>
                  </a:solidFill>
                </a:rPr>
                <a:t>Institut Pasteur</a:t>
              </a:r>
            </a:p>
          </p:txBody>
        </p:sp>
        <p:cxnSp>
          <p:nvCxnSpPr>
            <p:cNvPr id="30" name="Straight Arrow Connector 29"/>
            <p:cNvCxnSpPr>
              <a:endCxn id="23561" idx="3"/>
            </p:cNvCxnSpPr>
            <p:nvPr/>
          </p:nvCxnSpPr>
          <p:spPr>
            <a:xfrm rot="10800000">
              <a:off x="4067161" y="1861859"/>
              <a:ext cx="200025" cy="42798"/>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grpSp>
      <p:grpSp>
        <p:nvGrpSpPr>
          <p:cNvPr id="4" name="Group 33"/>
          <p:cNvGrpSpPr>
            <a:grpSpLocks/>
          </p:cNvGrpSpPr>
          <p:nvPr/>
        </p:nvGrpSpPr>
        <p:grpSpPr bwMode="auto">
          <a:xfrm>
            <a:off x="3810000" y="381000"/>
            <a:ext cx="1619250" cy="1371600"/>
            <a:chOff x="3810000" y="381000"/>
            <a:chExt cx="1371600" cy="1371600"/>
          </a:xfrm>
        </p:grpSpPr>
        <p:sp>
          <p:nvSpPr>
            <p:cNvPr id="23559" name="TextBox 20"/>
            <p:cNvSpPr txBox="1">
              <a:spLocks noChangeArrowheads="1"/>
            </p:cNvSpPr>
            <p:nvPr/>
          </p:nvSpPr>
          <p:spPr bwMode="auto">
            <a:xfrm>
              <a:off x="3810000" y="381000"/>
              <a:ext cx="1371600" cy="369332"/>
            </a:xfrm>
            <a:prstGeom prst="rect">
              <a:avLst/>
            </a:prstGeom>
            <a:solidFill>
              <a:schemeClr val="tx1"/>
            </a:solidFill>
            <a:ln w="9525">
              <a:noFill/>
              <a:miter lim="800000"/>
              <a:headEnd/>
              <a:tailEnd/>
            </a:ln>
          </p:spPr>
          <p:txBody>
            <a:bodyPr>
              <a:spAutoFit/>
            </a:bodyPr>
            <a:lstStyle/>
            <a:p>
              <a:r>
                <a:rPr lang="en-US">
                  <a:solidFill>
                    <a:schemeClr val="bg1"/>
                  </a:solidFill>
                </a:rPr>
                <a:t>Max-Planck </a:t>
              </a:r>
            </a:p>
          </p:txBody>
        </p:sp>
        <p:cxnSp>
          <p:nvCxnSpPr>
            <p:cNvPr id="33" name="Straight Arrow Connector 32"/>
            <p:cNvCxnSpPr/>
            <p:nvPr/>
          </p:nvCxnSpPr>
          <p:spPr>
            <a:xfrm rot="16200000" flipV="1">
              <a:off x="4038824" y="1067024"/>
              <a:ext cx="990600" cy="380551"/>
            </a:xfrm>
            <a:prstGeom prst="straightConnector1">
              <a:avLst/>
            </a:prstGeom>
            <a:ln>
              <a:solidFill>
                <a:schemeClr val="tx1">
                  <a:lumMod val="95000"/>
                  <a:lumOff val="5000"/>
                </a:schemeClr>
              </a:solidFill>
              <a:tailEnd type="arrow"/>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ppt_x"/>
                                          </p:val>
                                        </p:tav>
                                        <p:tav tm="100000">
                                          <p:val>
                                            <p:strVal val="#ppt_x"/>
                                          </p:val>
                                        </p:tav>
                                      </p:tavLst>
                                    </p:anim>
                                    <p:anim calcmode="lin" valueType="num">
                                      <p:cBhvr additive="base">
                                        <p:cTn id="14"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http://www.mapsofindia.com/worldmap/world-map.gif"/>
          <p:cNvPicPr>
            <a:picLocks noChangeAspect="1" noChangeArrowheads="1"/>
          </p:cNvPicPr>
          <p:nvPr/>
        </p:nvPicPr>
        <p:blipFill>
          <a:blip r:embed="rId2" cstate="print"/>
          <a:srcRect/>
          <a:stretch>
            <a:fillRect/>
          </a:stretch>
        </p:blipFill>
        <p:spPr bwMode="auto">
          <a:xfrm>
            <a:off x="0" y="0"/>
            <a:ext cx="9161463" cy="6858000"/>
          </a:xfrm>
          <a:prstGeom prst="rect">
            <a:avLst/>
          </a:prstGeom>
          <a:noFill/>
          <a:ln w="9525">
            <a:noFill/>
            <a:miter lim="800000"/>
            <a:headEnd/>
            <a:tailEnd/>
          </a:ln>
        </p:spPr>
      </p:pic>
      <p:sp>
        <p:nvSpPr>
          <p:cNvPr id="3" name="TextBox 2"/>
          <p:cNvSpPr txBox="1"/>
          <p:nvPr/>
        </p:nvSpPr>
        <p:spPr>
          <a:xfrm>
            <a:off x="285750" y="5618163"/>
            <a:ext cx="8643938" cy="954087"/>
          </a:xfrm>
          <a:prstGeom prst="rect">
            <a:avLst/>
          </a:prstGeom>
          <a:solidFill>
            <a:schemeClr val="accent6">
              <a:lumMod val="50000"/>
            </a:schemeClr>
          </a:solidFill>
        </p:spPr>
        <p:txBody>
          <a:bodyPr>
            <a:spAutoFit/>
          </a:bodyPr>
          <a:lstStyle/>
          <a:p>
            <a:pPr algn="ctr">
              <a:defRPr/>
            </a:pPr>
            <a:r>
              <a:rPr lang="en-US" sz="2800" dirty="0">
                <a:solidFill>
                  <a:schemeClr val="bg1"/>
                </a:solidFill>
              </a:rPr>
              <a:t>… or other universities / institutes </a:t>
            </a:r>
          </a:p>
          <a:p>
            <a:pPr algn="ctr">
              <a:defRPr/>
            </a:pPr>
            <a:r>
              <a:rPr lang="en-US" sz="2800" dirty="0">
                <a:solidFill>
                  <a:schemeClr val="bg1"/>
                </a:solidFill>
              </a:rPr>
              <a:t>proposed by the students’ research supervisors</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pPr>
              <a:defRPr/>
            </a:pPr>
            <a:r>
              <a:rPr lang="en-US" sz="3200" kern="1200" dirty="0" smtClean="0">
                <a:solidFill>
                  <a:srgbClr val="FF0000"/>
                </a:solidFill>
                <a:ea typeface="+mn-ea"/>
                <a:cs typeface="+mn-cs"/>
              </a:rPr>
              <a:t>The NGS 2 + 2 Feature</a:t>
            </a:r>
            <a:endParaRPr lang="en-US" dirty="0"/>
          </a:p>
        </p:txBody>
      </p:sp>
      <p:sp>
        <p:nvSpPr>
          <p:cNvPr id="5" name="Content Placeholder 4"/>
          <p:cNvSpPr>
            <a:spLocks noGrp="1"/>
          </p:cNvSpPr>
          <p:nvPr>
            <p:ph idx="1"/>
          </p:nvPr>
        </p:nvSpPr>
        <p:spPr>
          <a:xfrm>
            <a:off x="1043608" y="1844824"/>
            <a:ext cx="7200800" cy="3096344"/>
          </a:xfrm>
        </p:spPr>
        <p:txBody>
          <a:bodyPr/>
          <a:lstStyle/>
          <a:p>
            <a:pPr marL="0" indent="0">
              <a:buNone/>
              <a:defRPr/>
            </a:pPr>
            <a:r>
              <a:rPr lang="en-US" sz="2800" b="0" dirty="0" smtClean="0"/>
              <a:t>The 2+2 route is open to all students </a:t>
            </a:r>
            <a:r>
              <a:rPr lang="en-US" sz="2800" b="0" u="sng" dirty="0" smtClean="0"/>
              <a:t>after</a:t>
            </a:r>
            <a:r>
              <a:rPr lang="en-US" sz="2800" b="0" dirty="0" smtClean="0"/>
              <a:t> admission to NGS, but is highly selective – must be </a:t>
            </a:r>
          </a:p>
          <a:p>
            <a:pPr>
              <a:buFont typeface="Arial" pitchFamily="34" charset="0"/>
              <a:buChar char="•"/>
              <a:defRPr/>
            </a:pPr>
            <a:r>
              <a:rPr lang="en-US" sz="2800" b="0" dirty="0" smtClean="0"/>
              <a:t>proposed by both an NGS’ and an overseas research supervisor </a:t>
            </a:r>
          </a:p>
          <a:p>
            <a:pPr>
              <a:defRPr/>
            </a:pPr>
            <a:r>
              <a:rPr lang="en-SG" sz="2800" b="0" dirty="0" smtClean="0"/>
              <a:t>on the basis of existing strong cross-institutional research partnerships, and</a:t>
            </a:r>
            <a:endParaRPr lang="en-US" sz="2800" b="0" dirty="0" smtClean="0"/>
          </a:p>
          <a:p>
            <a:pPr>
              <a:defRPr/>
            </a:pPr>
            <a:r>
              <a:rPr lang="en-US" sz="2800" b="0" dirty="0" smtClean="0"/>
              <a:t>approved by NGS.</a:t>
            </a:r>
          </a:p>
          <a:p>
            <a:endParaRPr lang="en-US" sz="2800" dirty="0"/>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ext Box 4"/>
          <p:cNvSpPr txBox="1">
            <a:spLocks noChangeArrowheads="1"/>
          </p:cNvSpPr>
          <p:nvPr/>
        </p:nvSpPr>
        <p:spPr bwMode="auto">
          <a:xfrm>
            <a:off x="0" y="1524000"/>
            <a:ext cx="9144000" cy="457200"/>
          </a:xfrm>
          <a:prstGeom prst="rect">
            <a:avLst/>
          </a:prstGeom>
          <a:noFill/>
          <a:ln w="9525">
            <a:noFill/>
            <a:miter lim="800000"/>
            <a:headEnd/>
            <a:tailEnd/>
          </a:ln>
        </p:spPr>
        <p:txBody>
          <a:bodyPr>
            <a:spAutoFit/>
          </a:bodyPr>
          <a:lstStyle/>
          <a:p>
            <a:pPr>
              <a:buFontTx/>
              <a:buChar char="-"/>
            </a:pPr>
            <a:endParaRPr lang="en-US" sz="2400">
              <a:solidFill>
                <a:srgbClr val="000099"/>
              </a:solidFill>
            </a:endParaRPr>
          </a:p>
        </p:txBody>
      </p:sp>
      <p:sp>
        <p:nvSpPr>
          <p:cNvPr id="43011" name="Rectangle 6"/>
          <p:cNvSpPr>
            <a:spLocks noGrp="1" noChangeArrowheads="1"/>
          </p:cNvSpPr>
          <p:nvPr>
            <p:ph type="title" idx="4294967295"/>
          </p:nvPr>
        </p:nvSpPr>
        <p:spPr>
          <a:xfrm>
            <a:off x="457200" y="333375"/>
            <a:ext cx="8229600" cy="785813"/>
          </a:xfrm>
        </p:spPr>
        <p:txBody>
          <a:bodyPr/>
          <a:lstStyle/>
          <a:p>
            <a:r>
              <a:rPr lang="en-US" smtClean="0">
                <a:solidFill>
                  <a:srgbClr val="FF5050"/>
                </a:solidFill>
              </a:rPr>
              <a:t>Components of NGS PhD Programme</a:t>
            </a:r>
          </a:p>
        </p:txBody>
      </p:sp>
      <p:sp>
        <p:nvSpPr>
          <p:cNvPr id="43012" name="Rectangle 7"/>
          <p:cNvSpPr>
            <a:spLocks noGrp="1" noChangeArrowheads="1"/>
          </p:cNvSpPr>
          <p:nvPr>
            <p:ph type="body" idx="4294967295"/>
          </p:nvPr>
        </p:nvSpPr>
        <p:spPr>
          <a:xfrm>
            <a:off x="414338" y="1584325"/>
            <a:ext cx="8229600" cy="3273425"/>
          </a:xfrm>
        </p:spPr>
        <p:txBody>
          <a:bodyPr/>
          <a:lstStyle/>
          <a:p>
            <a:pPr>
              <a:buFontTx/>
              <a:buNone/>
            </a:pPr>
            <a:r>
              <a:rPr lang="en-US" b="0" smtClean="0">
                <a:solidFill>
                  <a:srgbClr val="002060"/>
                </a:solidFill>
              </a:rPr>
              <a:t>	Four-year direct-PhD degree (NO Masters) comprises: </a:t>
            </a:r>
          </a:p>
          <a:p>
            <a:r>
              <a:rPr lang="en-US" b="0" smtClean="0">
                <a:solidFill>
                  <a:srgbClr val="002060"/>
                </a:solidFill>
              </a:rPr>
              <a:t>Research project</a:t>
            </a:r>
          </a:p>
          <a:p>
            <a:r>
              <a:rPr lang="en-US" b="0" smtClean="0">
                <a:solidFill>
                  <a:srgbClr val="002060"/>
                </a:solidFill>
              </a:rPr>
              <a:t>Lab rotations for the first half of the year (2 months and above per lab)</a:t>
            </a:r>
          </a:p>
          <a:p>
            <a:r>
              <a:rPr lang="en-US" b="0" smtClean="0">
                <a:solidFill>
                  <a:srgbClr val="002060"/>
                </a:solidFill>
              </a:rPr>
              <a:t>Coursework (core courses, subject-specific courses, research-relevant courses)</a:t>
            </a:r>
          </a:p>
          <a:p>
            <a:r>
              <a:rPr lang="en-US" b="0" smtClean="0">
                <a:solidFill>
                  <a:srgbClr val="002060"/>
                </a:solidFill>
              </a:rPr>
              <a:t>Skills workshops</a:t>
            </a:r>
          </a:p>
          <a:p>
            <a:r>
              <a:rPr lang="en-US" b="0" smtClean="0">
                <a:solidFill>
                  <a:srgbClr val="002060"/>
                </a:solidFill>
              </a:rPr>
              <a:t>Undergraduate Teaching</a:t>
            </a:r>
          </a:p>
          <a:p>
            <a:r>
              <a:rPr lang="en-US" b="0" smtClean="0">
                <a:solidFill>
                  <a:srgbClr val="002060"/>
                </a:solidFill>
              </a:rPr>
              <a:t>PhD Qualifying Exam before end of 2</a:t>
            </a:r>
            <a:r>
              <a:rPr lang="en-US" b="0" baseline="30000" smtClean="0">
                <a:solidFill>
                  <a:srgbClr val="002060"/>
                </a:solidFill>
              </a:rPr>
              <a:t>nd</a:t>
            </a:r>
            <a:r>
              <a:rPr lang="en-US" b="0" smtClean="0">
                <a:solidFill>
                  <a:srgbClr val="002060"/>
                </a:solidFill>
              </a:rPr>
              <a:t> year</a:t>
            </a:r>
            <a:endParaRPr lang="en-US" b="0" smtClean="0"/>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cvr_Page_1.jpg"/>
          <p:cNvPicPr>
            <a:picLocks noChangeAspect="1"/>
          </p:cNvPicPr>
          <p:nvPr/>
        </p:nvPicPr>
        <p:blipFill>
          <a:blip r:embed="rId2" cstate="print"/>
          <a:srcRect/>
          <a:stretch>
            <a:fillRect/>
          </a:stretch>
        </p:blipFill>
        <p:spPr bwMode="auto">
          <a:xfrm>
            <a:off x="467544" y="692696"/>
            <a:ext cx="4314825" cy="5616575"/>
          </a:xfrm>
          <a:prstGeom prst="rect">
            <a:avLst/>
          </a:prstGeom>
          <a:noFill/>
          <a:ln w="9525">
            <a:noFill/>
            <a:miter lim="800000"/>
            <a:headEnd/>
            <a:tailEnd/>
          </a:ln>
        </p:spPr>
      </p:pic>
      <p:sp>
        <p:nvSpPr>
          <p:cNvPr id="11268" name="Title 4"/>
          <p:cNvSpPr>
            <a:spLocks noGrp="1"/>
          </p:cNvSpPr>
          <p:nvPr>
            <p:ph type="title"/>
          </p:nvPr>
        </p:nvSpPr>
        <p:spPr>
          <a:xfrm>
            <a:off x="4355976" y="2996952"/>
            <a:ext cx="4473575" cy="785813"/>
          </a:xfrm>
        </p:spPr>
        <p:txBody>
          <a:bodyPr/>
          <a:lstStyle/>
          <a:p>
            <a:pPr algn="r"/>
            <a:r>
              <a:rPr lang="en-US" sz="4400" i="1" dirty="0" smtClean="0">
                <a:effectLst>
                  <a:innerShdw dist="88900" dir="2700000">
                    <a:srgbClr val="000066"/>
                  </a:innerShdw>
                </a:effectLst>
              </a:rPr>
              <a:t>What kind of students are we looking for?</a:t>
            </a: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8"/>
          <p:cNvSpPr>
            <a:spLocks noChangeArrowheads="1"/>
          </p:cNvSpPr>
          <p:nvPr/>
        </p:nvSpPr>
        <p:spPr bwMode="auto">
          <a:xfrm>
            <a:off x="4572000" y="1500188"/>
            <a:ext cx="4572000" cy="3786187"/>
          </a:xfrm>
          <a:prstGeom prst="rect">
            <a:avLst/>
          </a:prstGeom>
          <a:noFill/>
          <a:ln w="9525">
            <a:noFill/>
            <a:miter lim="800000"/>
            <a:headEnd/>
            <a:tailEnd/>
          </a:ln>
        </p:spPr>
        <p:txBody>
          <a:bodyPr>
            <a:spAutoFit/>
          </a:bodyPr>
          <a:lstStyle/>
          <a:p>
            <a:r>
              <a:rPr lang="en-US" sz="2400" dirty="0">
                <a:solidFill>
                  <a:srgbClr val="FF0000"/>
                </a:solidFill>
              </a:rPr>
              <a:t>NGS has an international student cohort:</a:t>
            </a:r>
          </a:p>
          <a:p>
            <a:endParaRPr lang="en-US" sz="2400" dirty="0">
              <a:solidFill>
                <a:srgbClr val="002060"/>
              </a:solidFill>
            </a:endParaRPr>
          </a:p>
          <a:p>
            <a:r>
              <a:rPr lang="en-US" sz="2400" dirty="0">
                <a:solidFill>
                  <a:srgbClr val="002060"/>
                </a:solidFill>
              </a:rPr>
              <a:t>Singapore, China, Germany, India, Indonesia, Iran, Malaysia, Myanmar, Sri Lanka, Switzerland, United States of America, Vietnam, Canada, Hungary, Poland, France, Ukraine, Italy. </a:t>
            </a:r>
          </a:p>
        </p:txBody>
      </p:sp>
      <p:pic>
        <p:nvPicPr>
          <p:cNvPr id="29699" name="Picture 4"/>
          <p:cNvPicPr>
            <a:picLocks noChangeAspect="1" noChangeArrowheads="1"/>
          </p:cNvPicPr>
          <p:nvPr/>
        </p:nvPicPr>
        <p:blipFill>
          <a:blip r:embed="rId3" cstate="print"/>
          <a:srcRect/>
          <a:stretch>
            <a:fillRect/>
          </a:stretch>
        </p:blipFill>
        <p:spPr bwMode="auto">
          <a:xfrm>
            <a:off x="323850" y="476250"/>
            <a:ext cx="3924300" cy="2447925"/>
          </a:xfrm>
          <a:prstGeom prst="rect">
            <a:avLst/>
          </a:prstGeom>
          <a:noFill/>
          <a:ln w="0" algn="ctr">
            <a:noFill/>
            <a:miter lim="800000"/>
            <a:headEnd/>
            <a:tailEnd/>
          </a:ln>
        </p:spPr>
      </p:pic>
      <p:pic>
        <p:nvPicPr>
          <p:cNvPr id="29700" name="Picture 5"/>
          <p:cNvPicPr>
            <a:picLocks noChangeAspect="1" noChangeArrowheads="1"/>
          </p:cNvPicPr>
          <p:nvPr/>
        </p:nvPicPr>
        <p:blipFill>
          <a:blip r:embed="rId4" cstate="print"/>
          <a:srcRect/>
          <a:stretch>
            <a:fillRect/>
          </a:stretch>
        </p:blipFill>
        <p:spPr bwMode="auto">
          <a:xfrm>
            <a:off x="323850" y="3429000"/>
            <a:ext cx="3900488" cy="2922588"/>
          </a:xfrm>
          <a:prstGeom prst="rect">
            <a:avLst/>
          </a:prstGeom>
          <a:noFill/>
          <a:ln w="0" algn="ctr">
            <a:noFill/>
            <a:miter lim="800000"/>
            <a:headEnd/>
            <a:tailEnd/>
          </a:ln>
        </p:spPr>
      </p:pic>
      <p:sp>
        <p:nvSpPr>
          <p:cNvPr id="6" name="TextBox 5"/>
          <p:cNvSpPr txBox="1"/>
          <p:nvPr/>
        </p:nvSpPr>
        <p:spPr>
          <a:xfrm>
            <a:off x="179388" y="2679700"/>
            <a:ext cx="2120900" cy="461963"/>
          </a:xfrm>
          <a:prstGeom prst="rect">
            <a:avLst/>
          </a:prstGeom>
          <a:solidFill>
            <a:srgbClr val="000066"/>
          </a:solidFill>
        </p:spPr>
        <p:txBody>
          <a:bodyPr wrap="none">
            <a:spAutoFit/>
          </a:bodyPr>
          <a:lstStyle/>
          <a:p>
            <a:pPr>
              <a:defRPr/>
            </a:pPr>
            <a:r>
              <a:rPr lang="en-US" sz="2400" dirty="0">
                <a:solidFill>
                  <a:schemeClr val="accent3"/>
                </a:solidFill>
              </a:rPr>
              <a:t>Local Address</a:t>
            </a:r>
            <a:endParaRPr lang="en-SG" sz="2400" dirty="0">
              <a:solidFill>
                <a:schemeClr val="accent3"/>
              </a:solidFill>
            </a:endParaRPr>
          </a:p>
        </p:txBody>
      </p:sp>
      <p:sp>
        <p:nvSpPr>
          <p:cNvPr id="7" name="TextBox 6"/>
          <p:cNvSpPr txBox="1"/>
          <p:nvPr/>
        </p:nvSpPr>
        <p:spPr>
          <a:xfrm>
            <a:off x="1503363" y="3111500"/>
            <a:ext cx="2924175" cy="461963"/>
          </a:xfrm>
          <a:prstGeom prst="rect">
            <a:avLst/>
          </a:prstGeom>
          <a:solidFill>
            <a:srgbClr val="FF6600"/>
          </a:solidFill>
        </p:spPr>
        <p:txBody>
          <a:bodyPr wrap="none">
            <a:spAutoFit/>
          </a:bodyPr>
          <a:lstStyle/>
          <a:p>
            <a:pPr>
              <a:defRPr/>
            </a:pPr>
            <a:r>
              <a:rPr lang="en-US" sz="2400" dirty="0">
                <a:solidFill>
                  <a:schemeClr val="accent3"/>
                </a:solidFill>
              </a:rPr>
              <a:t>Global Perspectives</a:t>
            </a:r>
            <a:endParaRPr lang="en-SG" sz="2400" dirty="0">
              <a:solidFill>
                <a:schemeClr val="accent3"/>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asia_ref04"/>
          <p:cNvPicPr>
            <a:picLocks noChangeAspect="1" noChangeArrowheads="1"/>
          </p:cNvPicPr>
          <p:nvPr/>
        </p:nvPicPr>
        <p:blipFill>
          <a:blip r:embed="rId3" cstate="print"/>
          <a:srcRect/>
          <a:stretch>
            <a:fillRect/>
          </a:stretch>
        </p:blipFill>
        <p:spPr bwMode="auto">
          <a:xfrm>
            <a:off x="1714500" y="642938"/>
            <a:ext cx="7458075" cy="6215062"/>
          </a:xfrm>
          <a:prstGeom prst="rect">
            <a:avLst/>
          </a:prstGeom>
          <a:noFill/>
          <a:ln w="9525">
            <a:noFill/>
            <a:miter lim="800000"/>
            <a:headEnd/>
            <a:tailEnd/>
          </a:ln>
        </p:spPr>
      </p:pic>
      <p:sp>
        <p:nvSpPr>
          <p:cNvPr id="8195" name="Title 2"/>
          <p:cNvSpPr>
            <a:spLocks noGrp="1"/>
          </p:cNvSpPr>
          <p:nvPr>
            <p:ph type="title" idx="4294967295"/>
          </p:nvPr>
        </p:nvSpPr>
        <p:spPr>
          <a:xfrm>
            <a:off x="428625" y="3000375"/>
            <a:ext cx="8229600" cy="785813"/>
          </a:xfrm>
        </p:spPr>
        <p:txBody>
          <a:bodyPr/>
          <a:lstStyle/>
          <a:p>
            <a:r>
              <a:rPr lang="en-US" sz="4400" smtClean="0"/>
              <a:t>S</a:t>
            </a:r>
            <a:br>
              <a:rPr lang="en-US" sz="4400" smtClean="0"/>
            </a:br>
            <a:r>
              <a:rPr lang="en-US" sz="4400" smtClean="0"/>
              <a:t>I</a:t>
            </a:r>
            <a:br>
              <a:rPr lang="en-US" sz="4400" smtClean="0"/>
            </a:br>
            <a:r>
              <a:rPr lang="en-US" sz="4400" smtClean="0"/>
              <a:t>N</a:t>
            </a:r>
            <a:br>
              <a:rPr lang="en-US" sz="4400" smtClean="0"/>
            </a:br>
            <a:r>
              <a:rPr lang="en-US" sz="4400" smtClean="0"/>
              <a:t>G</a:t>
            </a:r>
            <a:br>
              <a:rPr lang="en-US" sz="4400" smtClean="0"/>
            </a:br>
            <a:r>
              <a:rPr lang="en-US" sz="4400" smtClean="0"/>
              <a:t>A</a:t>
            </a:r>
            <a:br>
              <a:rPr lang="en-US" sz="4400" smtClean="0"/>
            </a:br>
            <a:r>
              <a:rPr lang="en-US" sz="4400" smtClean="0"/>
              <a:t>P</a:t>
            </a:r>
            <a:br>
              <a:rPr lang="en-US" sz="4400" smtClean="0"/>
            </a:br>
            <a:r>
              <a:rPr lang="en-US" sz="4400" smtClean="0"/>
              <a:t>O</a:t>
            </a:r>
            <a:br>
              <a:rPr lang="en-US" sz="4400" smtClean="0"/>
            </a:br>
            <a:r>
              <a:rPr lang="en-US" sz="4400" smtClean="0"/>
              <a:t>R</a:t>
            </a:r>
            <a:br>
              <a:rPr lang="en-US" sz="4400" smtClean="0"/>
            </a:br>
            <a:r>
              <a:rPr lang="en-US" sz="4400" smtClean="0"/>
              <a:t>E</a:t>
            </a:r>
          </a:p>
        </p:txBody>
      </p:sp>
      <p:cxnSp>
        <p:nvCxnSpPr>
          <p:cNvPr id="5" name="Straight Arrow Connector 4"/>
          <p:cNvCxnSpPr/>
          <p:nvPr/>
        </p:nvCxnSpPr>
        <p:spPr bwMode="auto">
          <a:xfrm rot="10800000">
            <a:off x="1071563" y="5859463"/>
            <a:ext cx="5214937" cy="1587"/>
          </a:xfrm>
          <a:prstGeom prst="straightConnector1">
            <a:avLst/>
          </a:prstGeom>
          <a:ln>
            <a:headEnd type="none" w="med" len="med"/>
            <a:tailEnd type="arrow"/>
          </a:ln>
        </p:spPr>
        <p:style>
          <a:lnRef idx="1">
            <a:schemeClr val="accent4"/>
          </a:lnRef>
          <a:fillRef idx="0">
            <a:schemeClr val="accent4"/>
          </a:fillRef>
          <a:effectRef idx="0">
            <a:schemeClr val="accent4"/>
          </a:effectRef>
          <a:fontRef idx="minor">
            <a:schemeClr val="tx1"/>
          </a:fontRef>
        </p:style>
      </p:cxn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285750" y="285750"/>
            <a:ext cx="6048375" cy="785813"/>
          </a:xfrm>
        </p:spPr>
        <p:txBody>
          <a:bodyPr/>
          <a:lstStyle/>
          <a:p>
            <a:pPr eaLnBrk="1" hangingPunct="1"/>
            <a:r>
              <a:rPr lang="en-US" sz="2800" dirty="0" smtClean="0">
                <a:solidFill>
                  <a:srgbClr val="FF0000"/>
                </a:solidFill>
              </a:rPr>
              <a:t>NGS selection criteria of students</a:t>
            </a:r>
          </a:p>
        </p:txBody>
      </p:sp>
      <p:sp>
        <p:nvSpPr>
          <p:cNvPr id="23555" name="Rectangle 2"/>
          <p:cNvSpPr>
            <a:spLocks noGrp="1" noChangeArrowheads="1"/>
          </p:cNvSpPr>
          <p:nvPr>
            <p:ph type="body" idx="1"/>
          </p:nvPr>
        </p:nvSpPr>
        <p:spPr>
          <a:xfrm>
            <a:off x="285750" y="928688"/>
            <a:ext cx="7022554" cy="5357812"/>
          </a:xfrm>
        </p:spPr>
        <p:txBody>
          <a:bodyPr/>
          <a:lstStyle/>
          <a:p>
            <a:pPr marL="0" indent="0" eaLnBrk="1" hangingPunct="1">
              <a:buFontTx/>
              <a:buNone/>
              <a:defRPr/>
            </a:pPr>
            <a:r>
              <a:rPr lang="en-US" sz="1600" u="sng" dirty="0" smtClean="0">
                <a:solidFill>
                  <a:srgbClr val="002060"/>
                </a:solidFill>
              </a:rPr>
              <a:t>Key considerations</a:t>
            </a:r>
            <a:r>
              <a:rPr lang="en-US" sz="1600" b="0" dirty="0" smtClean="0">
                <a:solidFill>
                  <a:srgbClr val="002060"/>
                </a:solidFill>
              </a:rPr>
              <a:t> of all applicants, regardless of nationality and University the applicant is from</a:t>
            </a:r>
          </a:p>
          <a:p>
            <a:pPr marL="292100" indent="-292100" eaLnBrk="1" hangingPunct="1">
              <a:defRPr/>
            </a:pPr>
            <a:r>
              <a:rPr lang="en-US" sz="1600" b="0" dirty="0" smtClean="0">
                <a:solidFill>
                  <a:srgbClr val="002060"/>
                </a:solidFill>
              </a:rPr>
              <a:t>First (or second) degree – Second Upper </a:t>
            </a:r>
            <a:r>
              <a:rPr lang="en-US" sz="1600" b="0" dirty="0" err="1" smtClean="0">
                <a:solidFill>
                  <a:srgbClr val="002060"/>
                </a:solidFill>
              </a:rPr>
              <a:t>Honours</a:t>
            </a:r>
            <a:r>
              <a:rPr lang="en-US" sz="1600" b="0" dirty="0" smtClean="0">
                <a:solidFill>
                  <a:srgbClr val="002060"/>
                </a:solidFill>
              </a:rPr>
              <a:t> / CAP&gt; 4.2 out of 5.0 / 80 out of 100 / B+</a:t>
            </a:r>
          </a:p>
          <a:p>
            <a:pPr marL="292100" indent="-292100" eaLnBrk="1" hangingPunct="1">
              <a:defRPr/>
            </a:pPr>
            <a:r>
              <a:rPr lang="en-US" sz="1600" b="0" dirty="0" smtClean="0">
                <a:solidFill>
                  <a:srgbClr val="002060"/>
                </a:solidFill>
              </a:rPr>
              <a:t>Referees’ reports - ranking, etc.</a:t>
            </a:r>
          </a:p>
          <a:p>
            <a:pPr marL="292100" indent="-292100" eaLnBrk="1" hangingPunct="1">
              <a:defRPr/>
            </a:pPr>
            <a:r>
              <a:rPr lang="en-US" sz="1600" b="0" dirty="0" smtClean="0">
                <a:solidFill>
                  <a:srgbClr val="002060"/>
                </a:solidFill>
              </a:rPr>
              <a:t>Research experience - publications,  competitions, etc.</a:t>
            </a:r>
          </a:p>
          <a:p>
            <a:pPr marL="292100" indent="-292100" eaLnBrk="1" hangingPunct="1">
              <a:defRPr/>
            </a:pPr>
            <a:r>
              <a:rPr lang="en-US" sz="1600" b="0" dirty="0" smtClean="0">
                <a:solidFill>
                  <a:srgbClr val="002060"/>
                </a:solidFill>
              </a:rPr>
              <a:t>Application materials - statement of interest, etc.</a:t>
            </a:r>
          </a:p>
          <a:p>
            <a:pPr marL="292100" indent="-292100" eaLnBrk="1" hangingPunct="1">
              <a:defRPr/>
            </a:pPr>
            <a:r>
              <a:rPr lang="en-US" sz="1600" b="0" dirty="0" smtClean="0">
                <a:solidFill>
                  <a:srgbClr val="002060"/>
                </a:solidFill>
              </a:rPr>
              <a:t>Interview performance</a:t>
            </a:r>
          </a:p>
          <a:p>
            <a:pPr marL="292100" indent="-292100" eaLnBrk="1" hangingPunct="1">
              <a:defRPr/>
            </a:pPr>
            <a:endParaRPr lang="en-US" sz="1600" b="0" dirty="0" smtClean="0">
              <a:solidFill>
                <a:srgbClr val="002060"/>
              </a:solidFill>
            </a:endParaRPr>
          </a:p>
          <a:p>
            <a:pPr marL="292100" indent="-292100" eaLnBrk="1" hangingPunct="1">
              <a:defRPr/>
            </a:pPr>
            <a:r>
              <a:rPr lang="en-US" sz="1600" b="0" dirty="0" smtClean="0">
                <a:solidFill>
                  <a:srgbClr val="002060"/>
                </a:solidFill>
              </a:rPr>
              <a:t>GRE compulsory for non-NUS and non-NTU graduates</a:t>
            </a:r>
          </a:p>
          <a:p>
            <a:pPr marL="292100" indent="-292100" eaLnBrk="1" hangingPunct="1">
              <a:defRPr/>
            </a:pPr>
            <a:r>
              <a:rPr lang="en-US" sz="1600" b="0" dirty="0" smtClean="0">
                <a:solidFill>
                  <a:srgbClr val="161645"/>
                </a:solidFill>
              </a:rPr>
              <a:t>TOEFL OR IELTS compulsory for applicants whose native tongue or medium of undergraduate instruction is </a:t>
            </a:r>
            <a:r>
              <a:rPr lang="en-US" sz="1600" dirty="0" smtClean="0">
                <a:solidFill>
                  <a:srgbClr val="FF0000"/>
                </a:solidFill>
              </a:rPr>
              <a:t>not</a:t>
            </a:r>
            <a:r>
              <a:rPr lang="en-US" sz="1600" b="0" dirty="0" smtClean="0">
                <a:solidFill>
                  <a:srgbClr val="161645"/>
                </a:solidFill>
              </a:rPr>
              <a:t> in English</a:t>
            </a:r>
          </a:p>
          <a:p>
            <a:pPr marL="0" indent="0" eaLnBrk="1" hangingPunct="1">
              <a:buFontTx/>
              <a:buNone/>
              <a:defRPr/>
            </a:pPr>
            <a:r>
              <a:rPr lang="en-US" sz="1600" b="0" u="sng" dirty="0" smtClean="0">
                <a:solidFill>
                  <a:srgbClr val="002060"/>
                </a:solidFill>
              </a:rPr>
              <a:t>Typical </a:t>
            </a:r>
            <a:r>
              <a:rPr lang="en-US" sz="1600" b="0" dirty="0" smtClean="0">
                <a:solidFill>
                  <a:srgbClr val="002060"/>
                </a:solidFill>
              </a:rPr>
              <a:t>GRE scores of NGSS students</a:t>
            </a:r>
          </a:p>
          <a:p>
            <a:pPr marL="0" indent="0" eaLnBrk="1" hangingPunct="1">
              <a:buFontTx/>
              <a:buNone/>
              <a:defRPr/>
            </a:pPr>
            <a:endParaRPr lang="en-US" sz="1600" b="0" dirty="0" smtClean="0">
              <a:solidFill>
                <a:srgbClr val="002060"/>
              </a:solidFill>
            </a:endParaRPr>
          </a:p>
          <a:p>
            <a:pPr marL="0" indent="0" eaLnBrk="1" hangingPunct="1">
              <a:buFontTx/>
              <a:buNone/>
              <a:defRPr/>
            </a:pPr>
            <a:r>
              <a:rPr lang="en-US" sz="1600" b="0" dirty="0" smtClean="0">
                <a:solidFill>
                  <a:srgbClr val="002060"/>
                </a:solidFill>
              </a:rPr>
              <a:t> </a:t>
            </a:r>
          </a:p>
          <a:p>
            <a:pPr marL="0" indent="0" eaLnBrk="1" hangingPunct="1">
              <a:buFontTx/>
              <a:buNone/>
              <a:defRPr/>
            </a:pPr>
            <a:endParaRPr lang="en-US" sz="1600" b="0" dirty="0" smtClean="0">
              <a:solidFill>
                <a:srgbClr val="002060"/>
              </a:solidFill>
            </a:endParaRPr>
          </a:p>
          <a:p>
            <a:pPr marL="0" indent="0" eaLnBrk="1" hangingPunct="1">
              <a:buFontTx/>
              <a:buNone/>
              <a:defRPr/>
            </a:pPr>
            <a:endParaRPr lang="en-US" sz="1600" b="0" dirty="0" smtClean="0">
              <a:solidFill>
                <a:srgbClr val="002060"/>
              </a:solidFill>
            </a:endParaRPr>
          </a:p>
          <a:p>
            <a:pPr marL="0" indent="0" eaLnBrk="1" hangingPunct="1">
              <a:buFontTx/>
              <a:buNone/>
              <a:defRPr/>
            </a:pPr>
            <a:endParaRPr lang="en-US" sz="1600" b="0" dirty="0" smtClean="0">
              <a:solidFill>
                <a:srgbClr val="002060"/>
              </a:solidFill>
            </a:endParaRPr>
          </a:p>
          <a:p>
            <a:pPr marL="225425" indent="-225425" eaLnBrk="1" hangingPunct="1">
              <a:defRPr/>
            </a:pPr>
            <a:r>
              <a:rPr lang="en-US" sz="1600" b="0" dirty="0" smtClean="0">
                <a:solidFill>
                  <a:srgbClr val="002060"/>
                </a:solidFill>
              </a:rPr>
              <a:t>How much an applicant’s GRE will influence the evaluation will depend on the applicant’s performance on the </a:t>
            </a:r>
            <a:r>
              <a:rPr lang="en-US" sz="1600" dirty="0" smtClean="0">
                <a:solidFill>
                  <a:srgbClr val="002060"/>
                </a:solidFill>
              </a:rPr>
              <a:t>key considerations </a:t>
            </a:r>
            <a:r>
              <a:rPr lang="en-US" sz="1600" b="0" dirty="0" smtClean="0">
                <a:solidFill>
                  <a:srgbClr val="002060"/>
                </a:solidFill>
              </a:rPr>
              <a:t>above </a:t>
            </a:r>
            <a:endParaRPr lang="en-US" sz="1600" dirty="0" smtClean="0">
              <a:solidFill>
                <a:srgbClr val="002060"/>
              </a:solidFill>
            </a:endParaRPr>
          </a:p>
          <a:p>
            <a:pPr marL="0" indent="0" eaLnBrk="1" hangingPunct="1">
              <a:defRPr/>
            </a:pPr>
            <a:endParaRPr lang="en-US" sz="1600" b="0" dirty="0" smtClean="0">
              <a:solidFill>
                <a:srgbClr val="0033CC"/>
              </a:solidFill>
            </a:endParaRPr>
          </a:p>
        </p:txBody>
      </p:sp>
      <p:graphicFrame>
        <p:nvGraphicFramePr>
          <p:cNvPr id="4" name="Content Placeholder 3"/>
          <p:cNvGraphicFramePr>
            <a:graphicFrameLocks/>
          </p:cNvGraphicFramePr>
          <p:nvPr/>
        </p:nvGraphicFramePr>
        <p:xfrm>
          <a:off x="323528" y="4725144"/>
          <a:ext cx="5904657" cy="1156943"/>
        </p:xfrm>
        <a:graphic>
          <a:graphicData uri="http://schemas.openxmlformats.org/drawingml/2006/table">
            <a:tbl>
              <a:tblPr/>
              <a:tblGrid>
                <a:gridCol w="1968219"/>
                <a:gridCol w="1968219"/>
                <a:gridCol w="1968219"/>
              </a:tblGrid>
              <a:tr h="284675">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charset="0"/>
                          <a:cs typeface="Arial" charset="0"/>
                        </a:rPr>
                        <a:t>Verbal Reasoning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dirty="0" smtClean="0">
                        <a:ln>
                          <a:noFill/>
                        </a:ln>
                        <a:solidFill>
                          <a:srgbClr val="000000"/>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charset="0"/>
                          <a:cs typeface="Arial" charset="0"/>
                        </a:rPr>
                        <a:t>1200 to 1400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rowSpan="2">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400" b="0" i="0" u="none" strike="noStrike" cap="none" normalizeH="0" baseline="0" smtClean="0">
                        <a:ln>
                          <a:noFill/>
                        </a:ln>
                        <a:solidFill>
                          <a:srgbClr val="000000"/>
                        </a:solidFill>
                        <a:effectLst/>
                        <a:latin typeface="Arial" charset="0"/>
                        <a:cs typeface="Arial" charset="0"/>
                      </a:endParaRPr>
                    </a:p>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320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381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r h="274037">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charset="0"/>
                          <a:cs typeface="Arial" charset="0"/>
                        </a:rPr>
                        <a:t>Quantitative Reasoning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E7F6EF"/>
                    </a:solidFill>
                  </a:tcPr>
                </a:tc>
                <a:tc vMerge="1">
                  <a:txBody>
                    <a:bodyPr/>
                    <a:lstStyle/>
                    <a:p>
                      <a:endParaRPr lang="en-US"/>
                    </a:p>
                  </a:txBody>
                  <a:tcPr/>
                </a:tc>
                <a:tc vMerge="1">
                  <a:txBody>
                    <a:bodyPr/>
                    <a:lstStyle/>
                    <a:p>
                      <a:endParaRPr lang="en-US"/>
                    </a:p>
                  </a:txBody>
                  <a:tcPr/>
                </a:tc>
              </a:tr>
              <a:tr h="333983">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charset="0"/>
                          <a:cs typeface="Arial" charset="0"/>
                        </a:rPr>
                        <a:t>Analytical Writing</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smtClean="0">
                          <a:ln>
                            <a:noFill/>
                          </a:ln>
                          <a:solidFill>
                            <a:srgbClr val="000000"/>
                          </a:solidFill>
                          <a:effectLst/>
                          <a:latin typeface="Arial" charset="0"/>
                          <a:cs typeface="Arial" charset="0"/>
                        </a:rPr>
                        <a:t>3.5 to 4.0</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400" b="0" i="0" u="none" strike="noStrike" cap="none" normalizeH="0" baseline="0" dirty="0" smtClean="0">
                          <a:ln>
                            <a:noFill/>
                          </a:ln>
                          <a:solidFill>
                            <a:srgbClr val="000000"/>
                          </a:solidFill>
                          <a:effectLst/>
                          <a:latin typeface="Arial" charset="0"/>
                          <a:cs typeface="Arial" charset="0"/>
                        </a:rPr>
                        <a:t>3.5</a:t>
                      </a:r>
                    </a:p>
                  </a:txBody>
                  <a:tcPr horzOverflow="overflow">
                    <a:lnL w="12700" cap="flat" cmpd="sng" algn="ctr">
                      <a:solidFill>
                        <a:schemeClr val="bg1"/>
                      </a:solidFill>
                      <a:prstDash val="solid"/>
                      <a:round/>
                      <a:headEnd type="none" w="med" len="med"/>
                      <a:tailEnd type="none" w="med" len="med"/>
                    </a:lnL>
                    <a:lnR w="12700" cap="flat" cmpd="sng" algn="ctr">
                      <a:solidFill>
                        <a:schemeClr val="bg1"/>
                      </a:solidFill>
                      <a:prstDash val="solid"/>
                      <a:round/>
                      <a:headEnd type="none" w="med" len="med"/>
                      <a:tailEnd type="none" w="med" len="med"/>
                    </a:lnR>
                    <a:lnT w="12700" cap="flat" cmpd="sng" algn="ctr">
                      <a:solidFill>
                        <a:schemeClr val="bg1"/>
                      </a:solidFill>
                      <a:prstDash val="solid"/>
                      <a:round/>
                      <a:headEnd type="none" w="med" len="med"/>
                      <a:tailEnd type="none" w="med" len="med"/>
                    </a:lnT>
                    <a:lnB w="12700" cap="flat" cmpd="sng" algn="ctr">
                      <a:solidFill>
                        <a:schemeClr val="bg1"/>
                      </a:solidFill>
                      <a:prstDash val="solid"/>
                      <a:round/>
                      <a:headEnd type="none" w="med" len="med"/>
                      <a:tailEnd type="none" w="med" len="med"/>
                    </a:lnB>
                    <a:lnTlToBr>
                      <a:noFill/>
                    </a:lnTlToBr>
                    <a:lnBlToTr>
                      <a:noFill/>
                    </a:lnBlToTr>
                    <a:solidFill>
                      <a:srgbClr val="CBECDE"/>
                    </a:solidFill>
                  </a:tcPr>
                </a:tc>
              </a:tr>
            </a:tbl>
          </a:graphicData>
        </a:graphic>
      </p:graphicFrame>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ext Box 3"/>
          <p:cNvSpPr txBox="1">
            <a:spLocks noChangeArrowheads="1"/>
          </p:cNvSpPr>
          <p:nvPr/>
        </p:nvSpPr>
        <p:spPr bwMode="auto">
          <a:xfrm>
            <a:off x="3071813" y="415925"/>
            <a:ext cx="5357812" cy="584200"/>
          </a:xfrm>
          <a:prstGeom prst="rect">
            <a:avLst/>
          </a:prstGeom>
          <a:noFill/>
          <a:ln w="9525">
            <a:noFill/>
            <a:miter lim="800000"/>
            <a:headEnd/>
            <a:tailEnd/>
          </a:ln>
        </p:spPr>
        <p:txBody>
          <a:bodyPr>
            <a:spAutoFit/>
          </a:bodyPr>
          <a:lstStyle/>
          <a:p>
            <a:pPr>
              <a:spcBef>
                <a:spcPct val="50000"/>
              </a:spcBef>
            </a:pPr>
            <a:r>
              <a:rPr lang="en-US" sz="3200" b="1">
                <a:solidFill>
                  <a:srgbClr val="FF0000"/>
                </a:solidFill>
              </a:rPr>
              <a:t>How and when to apply? </a:t>
            </a:r>
          </a:p>
        </p:txBody>
      </p:sp>
      <p:sp>
        <p:nvSpPr>
          <p:cNvPr id="48131" name="Text Box 5"/>
          <p:cNvSpPr txBox="1">
            <a:spLocks noChangeArrowheads="1"/>
          </p:cNvSpPr>
          <p:nvPr/>
        </p:nvSpPr>
        <p:spPr bwMode="auto">
          <a:xfrm>
            <a:off x="3071813" y="1143000"/>
            <a:ext cx="5857875" cy="3709988"/>
          </a:xfrm>
          <a:prstGeom prst="rect">
            <a:avLst/>
          </a:prstGeom>
          <a:noFill/>
          <a:ln w="9525">
            <a:noFill/>
            <a:miter lim="800000"/>
            <a:headEnd/>
            <a:tailEnd/>
          </a:ln>
        </p:spPr>
        <p:txBody>
          <a:bodyPr lIns="76928" tIns="38464" rIns="76928" bIns="38464">
            <a:spAutoFit/>
          </a:bodyPr>
          <a:lstStyle/>
          <a:p>
            <a:pPr defTabSz="481013" eaLnBrk="0" hangingPunct="0">
              <a:spcBef>
                <a:spcPct val="25000"/>
              </a:spcBef>
            </a:pPr>
            <a:r>
              <a:rPr lang="en-GB" sz="2800" b="1">
                <a:solidFill>
                  <a:srgbClr val="002060"/>
                </a:solidFill>
              </a:rPr>
              <a:t>The NUS Graduate School </a:t>
            </a:r>
          </a:p>
          <a:p>
            <a:pPr defTabSz="481013" eaLnBrk="0" hangingPunct="0">
              <a:spcBef>
                <a:spcPct val="25000"/>
              </a:spcBef>
            </a:pPr>
            <a:r>
              <a:rPr lang="en-GB" sz="2800" b="1">
                <a:solidFill>
                  <a:srgbClr val="002060"/>
                </a:solidFill>
              </a:rPr>
              <a:t>Scholarship (NGSS)</a:t>
            </a:r>
          </a:p>
          <a:p>
            <a:pPr defTabSz="481013" eaLnBrk="0" hangingPunct="0">
              <a:spcBef>
                <a:spcPct val="25000"/>
              </a:spcBef>
            </a:pPr>
            <a:r>
              <a:rPr lang="en-GB" sz="2800" b="1">
                <a:solidFill>
                  <a:srgbClr val="002060"/>
                </a:solidFill>
              </a:rPr>
              <a:t>Website</a:t>
            </a:r>
            <a:r>
              <a:rPr lang="en-GB" sz="2800">
                <a:solidFill>
                  <a:srgbClr val="002060"/>
                </a:solidFill>
              </a:rPr>
              <a:t>: </a:t>
            </a:r>
            <a:r>
              <a:rPr lang="en-GB" sz="2800" b="1">
                <a:solidFill>
                  <a:srgbClr val="002060"/>
                </a:solidFill>
                <a:hlinkClick r:id="rId3"/>
              </a:rPr>
              <a:t>http://www.nus.edu.sg/ngs</a:t>
            </a:r>
            <a:r>
              <a:rPr lang="en-GB" sz="2800" b="1">
                <a:solidFill>
                  <a:srgbClr val="002060"/>
                </a:solidFill>
              </a:rPr>
              <a:t>   </a:t>
            </a:r>
          </a:p>
          <a:p>
            <a:pPr defTabSz="481013" eaLnBrk="0" hangingPunct="0">
              <a:spcBef>
                <a:spcPct val="25000"/>
              </a:spcBef>
            </a:pPr>
            <a:endParaRPr lang="en-GB" sz="2000" b="1">
              <a:solidFill>
                <a:srgbClr val="FF0000"/>
              </a:solidFill>
            </a:endParaRPr>
          </a:p>
          <a:p>
            <a:pPr defTabSz="481013" eaLnBrk="0" hangingPunct="0">
              <a:spcBef>
                <a:spcPct val="25000"/>
              </a:spcBef>
            </a:pPr>
            <a:r>
              <a:rPr lang="en-GB" sz="2800" b="1">
                <a:solidFill>
                  <a:srgbClr val="FF0000"/>
                </a:solidFill>
              </a:rPr>
              <a:t>Closing dates: </a:t>
            </a:r>
          </a:p>
          <a:p>
            <a:pPr defTabSz="481013" eaLnBrk="0" hangingPunct="0">
              <a:spcBef>
                <a:spcPct val="25000"/>
              </a:spcBef>
              <a:buFont typeface="Arial" charset="0"/>
              <a:buChar char="•"/>
            </a:pPr>
            <a:r>
              <a:rPr lang="en-GB" sz="2000" b="1">
                <a:solidFill>
                  <a:srgbClr val="FF0000"/>
                </a:solidFill>
              </a:rPr>
              <a:t> </a:t>
            </a:r>
            <a:r>
              <a:rPr lang="en-GB" sz="2000">
                <a:solidFill>
                  <a:srgbClr val="FF0000"/>
                </a:solidFill>
              </a:rPr>
              <a:t>Aug intake: 15 Nov / 15 Mar (for late applicants)</a:t>
            </a:r>
          </a:p>
          <a:p>
            <a:pPr defTabSz="481013" eaLnBrk="0" hangingPunct="0">
              <a:spcBef>
                <a:spcPct val="25000"/>
              </a:spcBef>
              <a:buFont typeface="Arial" charset="0"/>
              <a:buChar char="•"/>
            </a:pPr>
            <a:r>
              <a:rPr lang="en-GB" sz="2000">
                <a:solidFill>
                  <a:srgbClr val="FF0000"/>
                </a:solidFill>
              </a:rPr>
              <a:t> Jan intake: 15 May</a:t>
            </a:r>
            <a:endParaRPr lang="en-GB" sz="2000" b="1">
              <a:solidFill>
                <a:srgbClr val="FF0000"/>
              </a:solidFill>
            </a:endParaRPr>
          </a:p>
        </p:txBody>
      </p:sp>
      <p:pic>
        <p:nvPicPr>
          <p:cNvPr id="48132" name="Picture 4"/>
          <p:cNvPicPr>
            <a:picLocks noChangeAspect="1" noChangeArrowheads="1"/>
          </p:cNvPicPr>
          <p:nvPr/>
        </p:nvPicPr>
        <p:blipFill>
          <a:blip r:embed="rId4" cstate="print"/>
          <a:srcRect/>
          <a:stretch>
            <a:fillRect/>
          </a:stretch>
        </p:blipFill>
        <p:spPr bwMode="auto">
          <a:xfrm>
            <a:off x="131763" y="357188"/>
            <a:ext cx="2868612" cy="6357937"/>
          </a:xfrm>
          <a:prstGeom prst="rect">
            <a:avLst/>
          </a:prstGeom>
          <a:noFill/>
          <a:ln w="0" algn="ctr">
            <a:noFill/>
            <a:miter lim="800000"/>
            <a:headEnd/>
            <a:tailEnd/>
          </a:ln>
        </p:spPr>
      </p:pic>
      <p:sp>
        <p:nvSpPr>
          <p:cNvPr id="5" name="TextBox 4"/>
          <p:cNvSpPr txBox="1"/>
          <p:nvPr/>
        </p:nvSpPr>
        <p:spPr>
          <a:xfrm>
            <a:off x="3071813" y="4979988"/>
            <a:ext cx="4524375" cy="1878012"/>
          </a:xfrm>
          <a:prstGeom prst="rect">
            <a:avLst/>
          </a:prstGeom>
          <a:noFill/>
        </p:spPr>
        <p:txBody>
          <a:bodyPr>
            <a:spAutoFit/>
          </a:bodyPr>
          <a:lstStyle/>
          <a:p>
            <a:pPr defTabSz="481013" eaLnBrk="0" hangingPunct="0">
              <a:spcBef>
                <a:spcPct val="25000"/>
              </a:spcBef>
              <a:buFont typeface="Arial" charset="0"/>
              <a:buChar char="•"/>
              <a:defRPr/>
            </a:pPr>
            <a:r>
              <a:rPr lang="en-GB" sz="1600" b="1" dirty="0">
                <a:solidFill>
                  <a:schemeClr val="tx2">
                    <a:lumMod val="95000"/>
                    <a:lumOff val="5000"/>
                  </a:schemeClr>
                </a:solidFill>
              </a:rPr>
              <a:t>Apply approximately half-a-year before completing your Bachelor / Masters; not necessary to wait till full completion</a:t>
            </a:r>
          </a:p>
          <a:p>
            <a:pPr defTabSz="481013" eaLnBrk="0" hangingPunct="0">
              <a:spcBef>
                <a:spcPct val="25000"/>
              </a:spcBef>
              <a:buFont typeface="Arial" charset="0"/>
              <a:buChar char="•"/>
              <a:defRPr/>
            </a:pPr>
            <a:r>
              <a:rPr lang="en-GB" sz="1600" b="1" dirty="0">
                <a:solidFill>
                  <a:schemeClr val="tx2">
                    <a:lumMod val="95000"/>
                    <a:lumOff val="5000"/>
                  </a:schemeClr>
                </a:solidFill>
              </a:rPr>
              <a:t>Can apply without GRE and TOEFL; to submit results upon request during </a:t>
            </a:r>
            <a:r>
              <a:rPr lang="en-GB" sz="1600" b="1" dirty="0" err="1">
                <a:solidFill>
                  <a:schemeClr val="tx2">
                    <a:lumMod val="95000"/>
                    <a:lumOff val="5000"/>
                  </a:schemeClr>
                </a:solidFill>
              </a:rPr>
              <a:t>app’n</a:t>
            </a:r>
            <a:r>
              <a:rPr lang="en-GB" sz="1600" b="1" dirty="0">
                <a:solidFill>
                  <a:schemeClr val="tx2">
                    <a:lumMod val="95000"/>
                    <a:lumOff val="5000"/>
                  </a:schemeClr>
                </a:solidFill>
              </a:rPr>
              <a:t> evaluation OR before entry into </a:t>
            </a:r>
            <a:r>
              <a:rPr lang="en-GB" sz="1600" b="1" dirty="0" smtClean="0">
                <a:solidFill>
                  <a:schemeClr val="tx2">
                    <a:lumMod val="95000"/>
                    <a:lumOff val="5000"/>
                  </a:schemeClr>
                </a:solidFill>
              </a:rPr>
              <a:t>NGS</a:t>
            </a:r>
            <a:endParaRPr lang="en-GB" sz="1600" b="1" dirty="0">
              <a:solidFill>
                <a:schemeClr val="tx2">
                  <a:lumMod val="95000"/>
                  <a:lumOff val="5000"/>
                </a:schemeClr>
              </a:solidFill>
            </a:endParaRPr>
          </a:p>
          <a:p>
            <a:pPr>
              <a:defRPr/>
            </a:pPr>
            <a:endParaRPr lang="en-US" sz="1600" b="1" dirty="0"/>
          </a:p>
        </p:txBody>
      </p:sp>
    </p:spTree>
  </p:cSld>
  <p:clrMapOvr>
    <a:masterClrMapping/>
  </p:clrMapOvr>
  <p:transition>
    <p:wheel spokes="8"/>
  </p:transition>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3" descr="Ad appn - Zhi Xiong - CMYK.jpg"/>
          <p:cNvPicPr>
            <a:picLocks noChangeAspect="1"/>
          </p:cNvPicPr>
          <p:nvPr/>
        </p:nvPicPr>
        <p:blipFill>
          <a:blip r:embed="rId3" cstate="print"/>
          <a:srcRect r="12399"/>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Title 1"/>
          <p:cNvSpPr>
            <a:spLocks noGrp="1"/>
          </p:cNvSpPr>
          <p:nvPr>
            <p:ph type="title" idx="4294967295"/>
          </p:nvPr>
        </p:nvSpPr>
        <p:spPr>
          <a:xfrm>
            <a:off x="3492500" y="2997200"/>
            <a:ext cx="2555875" cy="1362075"/>
          </a:xfrm>
        </p:spPr>
        <p:txBody>
          <a:bodyPr/>
          <a:lstStyle/>
          <a:p>
            <a:r>
              <a:rPr lang="en-US" smtClean="0"/>
              <a:t>Q &amp; A</a:t>
            </a:r>
          </a:p>
        </p:txBody>
      </p:sp>
      <p:pic>
        <p:nvPicPr>
          <p:cNvPr id="50179" name="Picture 2" descr="[QA.jpg]"/>
          <p:cNvPicPr>
            <a:picLocks noChangeAspect="1" noChangeArrowheads="1"/>
          </p:cNvPicPr>
          <p:nvPr/>
        </p:nvPicPr>
        <p:blipFill>
          <a:blip r:embed="rId2" cstate="print"/>
          <a:srcRect/>
          <a:stretch>
            <a:fillRect/>
          </a:stretch>
        </p:blipFill>
        <p:spPr bwMode="auto">
          <a:xfrm>
            <a:off x="2268538" y="1268413"/>
            <a:ext cx="4514850" cy="411321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Title 3"/>
          <p:cNvSpPr>
            <a:spLocks noGrp="1"/>
          </p:cNvSpPr>
          <p:nvPr>
            <p:ph type="title" idx="4294967295"/>
          </p:nvPr>
        </p:nvSpPr>
        <p:spPr>
          <a:xfrm>
            <a:off x="1835150" y="2924175"/>
            <a:ext cx="5468938" cy="1362075"/>
          </a:xfrm>
        </p:spPr>
        <p:txBody>
          <a:bodyPr/>
          <a:lstStyle/>
          <a:p>
            <a:r>
              <a:rPr lang="en-US" smtClean="0"/>
              <a:t>Thank you </a:t>
            </a:r>
            <a:br>
              <a:rPr lang="en-US" smtClean="0"/>
            </a:br>
            <a:r>
              <a:rPr lang="en-US" smtClean="0"/>
              <a:t>for Coming</a:t>
            </a:r>
          </a:p>
        </p:txBody>
      </p:sp>
      <p:pic>
        <p:nvPicPr>
          <p:cNvPr id="51203" name="Picture 2" descr="http://graphics.hi5comments.net/graphics/thank-you/10.jpg"/>
          <p:cNvPicPr>
            <a:picLocks noChangeAspect="1" noChangeArrowheads="1"/>
          </p:cNvPicPr>
          <p:nvPr/>
        </p:nvPicPr>
        <p:blipFill>
          <a:blip r:embed="rId2" cstate="print"/>
          <a:srcRect/>
          <a:stretch>
            <a:fillRect/>
          </a:stretch>
        </p:blipFill>
        <p:spPr bwMode="auto">
          <a:xfrm>
            <a:off x="1042988" y="1196975"/>
            <a:ext cx="6265862" cy="41957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 </a:t>
            </a:r>
            <a:r>
              <a:rPr lang="en-US" dirty="0" err="1" smtClean="0"/>
              <a:t>infor</a:t>
            </a:r>
            <a:r>
              <a:rPr lang="en-US" dirty="0" smtClean="0"/>
              <a:t> only	</a:t>
            </a:r>
            <a:endParaRPr lang="en-US" dirty="0"/>
          </a:p>
        </p:txBody>
      </p:sp>
      <p:sp>
        <p:nvSpPr>
          <p:cNvPr id="3" name="Text Placeholder 2"/>
          <p:cNvSpPr>
            <a:spLocks noGrp="1"/>
          </p:cNvSpPr>
          <p:nvPr>
            <p:ph type="body" idx="1"/>
          </p:nvPr>
        </p:nvSpPr>
        <p:spPr/>
        <p:txBody>
          <a:bodyPr/>
          <a:lstStyle/>
          <a:p>
            <a:endParaRPr lang="en-US" dirty="0"/>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TOEFL/IELTS</a:t>
            </a:r>
            <a:endParaRPr lang="en-US" dirty="0"/>
          </a:p>
        </p:txBody>
      </p:sp>
      <p:sp>
        <p:nvSpPr>
          <p:cNvPr id="3" name="Content Placeholder 2"/>
          <p:cNvSpPr>
            <a:spLocks noGrp="1"/>
          </p:cNvSpPr>
          <p:nvPr>
            <p:ph idx="1"/>
          </p:nvPr>
        </p:nvSpPr>
        <p:spPr/>
        <p:txBody>
          <a:bodyPr>
            <a:normAutofit lnSpcReduction="10000"/>
          </a:bodyPr>
          <a:lstStyle/>
          <a:p>
            <a:r>
              <a:rPr lang="en-US" dirty="0" smtClean="0"/>
              <a:t>The minimum TOEFL score ranges for NUS are as follows: </a:t>
            </a:r>
          </a:p>
          <a:p>
            <a:pPr lvl="1"/>
            <a:r>
              <a:rPr lang="en-US" dirty="0" smtClean="0"/>
              <a:t>Paper-based (PBT):  580 </a:t>
            </a:r>
          </a:p>
          <a:p>
            <a:pPr lvl="1"/>
            <a:r>
              <a:rPr lang="en-US" dirty="0" smtClean="0"/>
              <a:t>Computer-based (CBT):  237 </a:t>
            </a:r>
          </a:p>
          <a:p>
            <a:pPr lvl="1"/>
            <a:r>
              <a:rPr lang="en-US" dirty="0" smtClean="0"/>
              <a:t>Internet-based (</a:t>
            </a:r>
            <a:r>
              <a:rPr lang="en-US" dirty="0" err="1" smtClean="0"/>
              <a:t>iBT</a:t>
            </a:r>
            <a:r>
              <a:rPr lang="en-US" dirty="0" smtClean="0"/>
              <a:t>):  85</a:t>
            </a:r>
          </a:p>
          <a:p>
            <a:endParaRPr lang="en-US" dirty="0" smtClean="0"/>
          </a:p>
          <a:p>
            <a:r>
              <a:rPr lang="en-US" dirty="0" smtClean="0"/>
              <a:t>For IELTS, the score should be six (6) and above.</a:t>
            </a:r>
          </a:p>
          <a:p>
            <a:endParaRPr lang="en-US" dirty="0" smtClean="0"/>
          </a:p>
          <a:p>
            <a:r>
              <a:rPr lang="en-US" dirty="0" smtClean="0"/>
              <a:t>Please note that the TOEFL/IELTS scores are valid for two (2) years from the test date. If it has been more than two years since you last took the test, you must take it again to have the scores reported.</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print"/>
          <a:srcRect r="8658"/>
          <a:stretch>
            <a:fillRect/>
          </a:stretch>
        </p:blipFill>
        <p:spPr bwMode="auto">
          <a:xfrm>
            <a:off x="0" y="0"/>
            <a:ext cx="9144000" cy="6858000"/>
          </a:xfrm>
          <a:prstGeom prst="rect">
            <a:avLst/>
          </a:prstGeom>
          <a:noFill/>
          <a:ln w="0" algn="ctr">
            <a:noFill/>
            <a:miter lim="800000"/>
            <a:headEnd/>
            <a:tailEnd/>
          </a:ln>
        </p:spPr>
      </p:pic>
      <p:sp>
        <p:nvSpPr>
          <p:cNvPr id="3" name="Title 2"/>
          <p:cNvSpPr>
            <a:spLocks noGrp="1"/>
          </p:cNvSpPr>
          <p:nvPr>
            <p:ph type="title"/>
          </p:nvPr>
        </p:nvSpPr>
        <p:spPr>
          <a:xfrm>
            <a:off x="500063" y="6000750"/>
            <a:ext cx="8229600" cy="785813"/>
          </a:xfrm>
        </p:spPr>
        <p:txBody>
          <a:bodyPr/>
          <a:lstStyle/>
          <a:p>
            <a:pPr algn="ctr">
              <a:defRPr/>
            </a:pPr>
            <a:r>
              <a:rPr lang="en-US" sz="4000" dirty="0" smtClean="0">
                <a:solidFill>
                  <a:schemeClr val="accent3"/>
                </a:solidFill>
              </a:rPr>
              <a:t>National University of Singapore</a:t>
            </a:r>
            <a:endParaRPr lang="en-US" sz="4000" dirty="0">
              <a:solidFill>
                <a:schemeClr val="accent3"/>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smtClean="0"/>
              <a:t>Quick Facts About NUS</a:t>
            </a:r>
          </a:p>
        </p:txBody>
      </p:sp>
      <p:sp>
        <p:nvSpPr>
          <p:cNvPr id="15363" name="Content Placeholder 2"/>
          <p:cNvSpPr>
            <a:spLocks noGrp="1"/>
          </p:cNvSpPr>
          <p:nvPr>
            <p:ph idx="1"/>
          </p:nvPr>
        </p:nvSpPr>
        <p:spPr>
          <a:xfrm>
            <a:off x="395288" y="1656928"/>
            <a:ext cx="4691062" cy="4724400"/>
          </a:xfrm>
        </p:spPr>
        <p:txBody>
          <a:bodyPr/>
          <a:lstStyle/>
          <a:p>
            <a:r>
              <a:rPr lang="en-US" sz="2000" dirty="0" smtClean="0">
                <a:solidFill>
                  <a:srgbClr val="222268"/>
                </a:solidFill>
              </a:rPr>
              <a:t>Broad-based curriculum focusing on multi-disciplinary, global education</a:t>
            </a:r>
          </a:p>
          <a:p>
            <a:r>
              <a:rPr lang="en-US" sz="2000" dirty="0" smtClean="0">
                <a:solidFill>
                  <a:srgbClr val="222268"/>
                </a:solidFill>
              </a:rPr>
              <a:t>3 campuses </a:t>
            </a:r>
          </a:p>
          <a:p>
            <a:r>
              <a:rPr lang="en-US" sz="2000" dirty="0" smtClean="0">
                <a:solidFill>
                  <a:srgbClr val="222268"/>
                </a:solidFill>
              </a:rPr>
              <a:t>Global networking with an alumni of 219,000 graduates</a:t>
            </a:r>
          </a:p>
          <a:p>
            <a:r>
              <a:rPr lang="en-US" sz="2000" dirty="0" smtClean="0">
                <a:solidFill>
                  <a:srgbClr val="222268"/>
                </a:solidFill>
              </a:rPr>
              <a:t>162 Master’s and Doctoral degree, and Graduate Diploma </a:t>
            </a:r>
            <a:r>
              <a:rPr lang="en-US" sz="2000" dirty="0" err="1" smtClean="0">
                <a:solidFill>
                  <a:srgbClr val="222268"/>
                </a:solidFill>
              </a:rPr>
              <a:t>programmes</a:t>
            </a:r>
            <a:endParaRPr lang="en-US" sz="2000" dirty="0" smtClean="0">
              <a:solidFill>
                <a:srgbClr val="222268"/>
              </a:solidFill>
            </a:endParaRPr>
          </a:p>
          <a:p>
            <a:r>
              <a:rPr lang="en-US" sz="2000" dirty="0" smtClean="0">
                <a:solidFill>
                  <a:srgbClr val="222268"/>
                </a:solidFill>
              </a:rPr>
              <a:t>7 overseas colleges to develop business acumen at major entrepreneurial hubs </a:t>
            </a:r>
          </a:p>
        </p:txBody>
      </p:sp>
      <p:pic>
        <p:nvPicPr>
          <p:cNvPr id="15364" name="Picture 3" descr="ST Ad - foto extract.jpg"/>
          <p:cNvPicPr>
            <a:picLocks noChangeAspect="1"/>
          </p:cNvPicPr>
          <p:nvPr/>
        </p:nvPicPr>
        <p:blipFill>
          <a:blip r:embed="rId2" cstate="print"/>
          <a:srcRect/>
          <a:stretch>
            <a:fillRect/>
          </a:stretch>
        </p:blipFill>
        <p:spPr bwMode="auto">
          <a:xfrm>
            <a:off x="5219700" y="1557338"/>
            <a:ext cx="3648075" cy="47402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bwMode="auto">
          <a:noFill/>
          <a:ln>
            <a:miter lim="800000"/>
            <a:headEnd/>
            <a:tailEnd/>
          </a:ln>
        </p:spPr>
        <p:txBody>
          <a:bodyPr vert="horz" wrap="square" lIns="91440" tIns="45720" rIns="91440" bIns="45720" numCol="1" anchor="t" anchorCtr="0" compatLnSpc="1">
            <a:prstTxWarp prst="textNoShape">
              <a:avLst/>
            </a:prstTxWarp>
          </a:bodyPr>
          <a:lstStyle/>
          <a:p>
            <a:r>
              <a:rPr lang="en-US" dirty="0" smtClean="0"/>
              <a:t>Quick Facts About NUS</a:t>
            </a:r>
          </a:p>
        </p:txBody>
      </p:sp>
      <p:sp>
        <p:nvSpPr>
          <p:cNvPr id="16387" name="Content Placeholder 4"/>
          <p:cNvSpPr>
            <a:spLocks noGrp="1"/>
          </p:cNvSpPr>
          <p:nvPr>
            <p:ph idx="1"/>
          </p:nvPr>
        </p:nvSpPr>
        <p:spPr>
          <a:xfrm>
            <a:off x="24581" y="1484784"/>
            <a:ext cx="4043363" cy="4724400"/>
          </a:xfrm>
        </p:spPr>
        <p:txBody>
          <a:bodyPr/>
          <a:lstStyle/>
          <a:p>
            <a:pPr marL="228600" indent="-3175">
              <a:buNone/>
            </a:pPr>
            <a:r>
              <a:rPr lang="en-US" sz="2200" dirty="0" smtClean="0">
                <a:solidFill>
                  <a:srgbClr val="222268"/>
                </a:solidFill>
              </a:rPr>
              <a:t>Student Population </a:t>
            </a:r>
            <a:br>
              <a:rPr lang="en-US" sz="2200" dirty="0" smtClean="0">
                <a:solidFill>
                  <a:srgbClr val="222268"/>
                </a:solidFill>
              </a:rPr>
            </a:br>
            <a:r>
              <a:rPr lang="en-US" sz="2200" dirty="0" smtClean="0">
                <a:solidFill>
                  <a:srgbClr val="222268"/>
                </a:solidFill>
              </a:rPr>
              <a:t>(AY2011 - 2012)</a:t>
            </a:r>
          </a:p>
          <a:p>
            <a:pPr marL="463550" lvl="2" indent="-238125"/>
            <a:r>
              <a:rPr lang="en-US" sz="2200" b="0" dirty="0" smtClean="0">
                <a:solidFill>
                  <a:srgbClr val="161645"/>
                </a:solidFill>
              </a:rPr>
              <a:t>Total = 37,904</a:t>
            </a:r>
          </a:p>
          <a:p>
            <a:pPr marL="463550" lvl="2" indent="-238125"/>
            <a:r>
              <a:rPr lang="en-US" sz="2200" b="0" dirty="0" smtClean="0">
                <a:solidFill>
                  <a:srgbClr val="161645"/>
                </a:solidFill>
              </a:rPr>
              <a:t>from more than 100 countries</a:t>
            </a:r>
          </a:p>
          <a:p>
            <a:pPr marL="463550" lvl="2" indent="-238125"/>
            <a:r>
              <a:rPr lang="en-US" sz="2200" b="0" dirty="0" smtClean="0">
                <a:solidFill>
                  <a:srgbClr val="161645"/>
                </a:solidFill>
              </a:rPr>
              <a:t>Undergraduates 26,742 </a:t>
            </a:r>
          </a:p>
          <a:p>
            <a:pPr marL="463550" lvl="2" indent="-238125"/>
            <a:r>
              <a:rPr lang="en-US" sz="2200" b="0" dirty="0" smtClean="0">
                <a:solidFill>
                  <a:srgbClr val="161645"/>
                </a:solidFill>
              </a:rPr>
              <a:t>Graduate Students by Research 5,218</a:t>
            </a:r>
          </a:p>
          <a:p>
            <a:pPr marL="463550" lvl="2" indent="-238125"/>
            <a:r>
              <a:rPr lang="en-US" sz="2200" b="0" dirty="0" smtClean="0">
                <a:solidFill>
                  <a:srgbClr val="161645"/>
                </a:solidFill>
              </a:rPr>
              <a:t>Graduate Students by Coursework 5,344</a:t>
            </a:r>
          </a:p>
          <a:p>
            <a:pPr marL="463550" lvl="2" indent="-238125"/>
            <a:r>
              <a:rPr lang="en-US" sz="2200" b="0" dirty="0" smtClean="0">
                <a:solidFill>
                  <a:srgbClr val="161645"/>
                </a:solidFill>
              </a:rPr>
              <a:t>Graduate Diploma Students 342</a:t>
            </a:r>
          </a:p>
          <a:p>
            <a:pPr marL="463550" indent="-238125"/>
            <a:endParaRPr lang="en-US" dirty="0" smtClean="0">
              <a:solidFill>
                <a:srgbClr val="222268"/>
              </a:solidFill>
            </a:endParaRPr>
          </a:p>
        </p:txBody>
      </p:sp>
      <p:pic>
        <p:nvPicPr>
          <p:cNvPr id="16388" name="Picture 7" descr="Nus_ads-4 - inspire, be the change.jpg"/>
          <p:cNvPicPr>
            <a:picLocks noChangeAspect="1"/>
          </p:cNvPicPr>
          <p:nvPr/>
        </p:nvPicPr>
        <p:blipFill>
          <a:blip r:embed="rId2" cstate="print"/>
          <a:srcRect/>
          <a:stretch>
            <a:fillRect/>
          </a:stretch>
        </p:blipFill>
        <p:spPr bwMode="auto">
          <a:xfrm>
            <a:off x="4500563" y="1773238"/>
            <a:ext cx="4400550" cy="411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bwMode="auto">
          <a:xfrm>
            <a:off x="395288" y="476250"/>
            <a:ext cx="8229600" cy="785813"/>
          </a:xfrm>
          <a:noFill/>
          <a:ln>
            <a:miter lim="800000"/>
            <a:headEnd/>
            <a:tailEnd/>
          </a:ln>
        </p:spPr>
        <p:txBody>
          <a:bodyPr vert="horz" wrap="square" lIns="91440" tIns="45720" rIns="91440" bIns="45720" numCol="1" anchor="t" anchorCtr="0" compatLnSpc="1">
            <a:prstTxWarp prst="textNoShape">
              <a:avLst/>
            </a:prstTxWarp>
          </a:bodyPr>
          <a:lstStyle/>
          <a:p>
            <a:r>
              <a:rPr lang="en-US" smtClean="0"/>
              <a:t>A Snapshot of NUS Research Status</a:t>
            </a:r>
          </a:p>
        </p:txBody>
      </p:sp>
      <p:pic>
        <p:nvPicPr>
          <p:cNvPr id="17412" name="Picture 4" descr="Research Report 2001-2002 Final Published-2 - image capture.jpg"/>
          <p:cNvPicPr>
            <a:picLocks noChangeAspect="1"/>
          </p:cNvPicPr>
          <p:nvPr/>
        </p:nvPicPr>
        <p:blipFill>
          <a:blip r:embed="rId2" cstate="print"/>
          <a:srcRect/>
          <a:stretch>
            <a:fillRect/>
          </a:stretch>
        </p:blipFill>
        <p:spPr bwMode="auto">
          <a:xfrm>
            <a:off x="611188" y="2924175"/>
            <a:ext cx="4800600" cy="3395663"/>
          </a:xfrm>
          <a:prstGeom prst="rect">
            <a:avLst/>
          </a:prstGeom>
          <a:noFill/>
          <a:ln w="9525">
            <a:noFill/>
            <a:miter lim="800000"/>
            <a:headEnd/>
            <a:tailEnd/>
          </a:ln>
        </p:spPr>
      </p:pic>
      <p:pic>
        <p:nvPicPr>
          <p:cNvPr id="6" name="Picture 5" descr="research activities.jpg"/>
          <p:cNvPicPr>
            <a:picLocks noChangeAspect="1"/>
          </p:cNvPicPr>
          <p:nvPr/>
        </p:nvPicPr>
        <p:blipFill>
          <a:blip r:embed="rId3" cstate="print"/>
          <a:stretch>
            <a:fillRect/>
          </a:stretch>
        </p:blipFill>
        <p:spPr>
          <a:xfrm>
            <a:off x="1259632" y="1412776"/>
            <a:ext cx="7450333" cy="18002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bwMode="auto">
          <a:xfrm>
            <a:off x="457200" y="404813"/>
            <a:ext cx="8229600" cy="785812"/>
          </a:xfrm>
          <a:noFill/>
          <a:ln>
            <a:miter lim="800000"/>
            <a:headEnd/>
            <a:tailEnd/>
          </a:ln>
        </p:spPr>
        <p:txBody>
          <a:bodyPr vert="horz" wrap="square" lIns="91440" tIns="45720" rIns="91440" bIns="45720" numCol="1" anchor="t" anchorCtr="0" compatLnSpc="1">
            <a:prstTxWarp prst="textNoShape">
              <a:avLst/>
            </a:prstTxWarp>
          </a:bodyPr>
          <a:lstStyle/>
          <a:p>
            <a:r>
              <a:rPr lang="en-US" smtClean="0"/>
              <a:t>Why National University of Singapore? </a:t>
            </a:r>
          </a:p>
        </p:txBody>
      </p:sp>
      <p:sp>
        <p:nvSpPr>
          <p:cNvPr id="3" name="Content Placeholder 2"/>
          <p:cNvSpPr>
            <a:spLocks noGrp="1"/>
          </p:cNvSpPr>
          <p:nvPr>
            <p:ph idx="1"/>
          </p:nvPr>
        </p:nvSpPr>
        <p:spPr>
          <a:xfrm>
            <a:off x="457200" y="1196975"/>
            <a:ext cx="8229600" cy="4724400"/>
          </a:xfrm>
        </p:spPr>
        <p:txBody>
          <a:bodyPr/>
          <a:lstStyle/>
          <a:p>
            <a:pPr>
              <a:buFontTx/>
              <a:buNone/>
              <a:defRPr/>
            </a:pPr>
            <a:r>
              <a:rPr lang="en-US" dirty="0" smtClean="0"/>
              <a:t>QS World University Rankings 2011</a:t>
            </a:r>
          </a:p>
          <a:p>
            <a:pPr>
              <a:defRPr/>
            </a:pPr>
            <a:r>
              <a:rPr lang="en-US" b="0" dirty="0" smtClean="0"/>
              <a:t>NUS 25</a:t>
            </a:r>
            <a:r>
              <a:rPr lang="en-US" b="0" baseline="30000" dirty="0" smtClean="0"/>
              <a:t>th</a:t>
            </a:r>
            <a:r>
              <a:rPr lang="en-US" b="0" dirty="0" smtClean="0"/>
              <a:t> in the world (2012)</a:t>
            </a:r>
          </a:p>
          <a:p>
            <a:pPr>
              <a:defRPr/>
            </a:pPr>
            <a:r>
              <a:rPr lang="en-US" b="0" dirty="0" smtClean="0"/>
              <a:t>2</a:t>
            </a:r>
            <a:r>
              <a:rPr lang="en-US" b="0" baseline="30000" dirty="0" smtClean="0"/>
              <a:t>nd</a:t>
            </a:r>
            <a:r>
              <a:rPr lang="en-US" b="0" dirty="0" smtClean="0"/>
              <a:t> or 3</a:t>
            </a:r>
            <a:r>
              <a:rPr lang="en-US" b="0" baseline="30000" dirty="0" smtClean="0"/>
              <a:t>rd</a:t>
            </a:r>
            <a:r>
              <a:rPr lang="en-US" b="0" dirty="0" smtClean="0"/>
              <a:t> in Asia (if includes Australia)</a:t>
            </a:r>
          </a:p>
          <a:p>
            <a:pPr>
              <a:defRPr/>
            </a:pPr>
            <a:r>
              <a:rPr lang="en-US" b="0" dirty="0" smtClean="0"/>
              <a:t>12</a:t>
            </a:r>
            <a:r>
              <a:rPr lang="en-US" b="0" baseline="30000" dirty="0" smtClean="0"/>
              <a:t>th</a:t>
            </a:r>
            <a:r>
              <a:rPr lang="en-US" b="0" dirty="0" smtClean="0"/>
              <a:t> in Computer Science &amp; Information  (2011)</a:t>
            </a:r>
          </a:p>
          <a:p>
            <a:pPr>
              <a:defRPr/>
            </a:pPr>
            <a:r>
              <a:rPr lang="en-US" b="0" dirty="0" smtClean="0"/>
              <a:t>10</a:t>
            </a:r>
            <a:r>
              <a:rPr lang="en-US" b="0" baseline="30000" dirty="0" smtClean="0"/>
              <a:t>th</a:t>
            </a:r>
            <a:r>
              <a:rPr lang="en-US" b="0" dirty="0" smtClean="0"/>
              <a:t> in Chemical Engineering  and Electrical Engineering (2011)</a:t>
            </a:r>
          </a:p>
          <a:p>
            <a:pPr>
              <a:defRPr/>
            </a:pPr>
            <a:r>
              <a:rPr lang="en-US" b="0" dirty="0" smtClean="0"/>
              <a:t>14</a:t>
            </a:r>
            <a:r>
              <a:rPr lang="en-US" b="0" baseline="30000" dirty="0" smtClean="0"/>
              <a:t>th</a:t>
            </a:r>
            <a:r>
              <a:rPr lang="en-US" b="0" dirty="0" smtClean="0"/>
              <a:t> in Environmental Sciences (2011)</a:t>
            </a:r>
          </a:p>
          <a:p>
            <a:pPr>
              <a:defRPr/>
            </a:pPr>
            <a:r>
              <a:rPr lang="en-US" b="0" dirty="0" smtClean="0"/>
              <a:t>18</a:t>
            </a:r>
            <a:r>
              <a:rPr lang="en-US" b="0" baseline="30000" dirty="0" smtClean="0"/>
              <a:t>th</a:t>
            </a:r>
            <a:r>
              <a:rPr lang="en-US" b="0" dirty="0" smtClean="0"/>
              <a:t> in Medicine (2011)</a:t>
            </a:r>
          </a:p>
          <a:p>
            <a:pPr>
              <a:defRPr/>
            </a:pPr>
            <a:r>
              <a:rPr lang="en-US" b="0" dirty="0" smtClean="0"/>
              <a:t>12</a:t>
            </a:r>
            <a:r>
              <a:rPr lang="en-US" b="0" baseline="30000" dirty="0" smtClean="0"/>
              <a:t>th</a:t>
            </a:r>
            <a:r>
              <a:rPr lang="en-US" b="0" dirty="0" smtClean="0"/>
              <a:t> in Arts &amp; Humanities </a:t>
            </a:r>
          </a:p>
          <a:p>
            <a:pPr marL="0" indent="0">
              <a:buNone/>
              <a:defRPr/>
            </a:pPr>
            <a:endParaRPr lang="en-US" b="0" dirty="0" smtClean="0"/>
          </a:p>
        </p:txBody>
      </p:sp>
    </p:spTree>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4&quot;&gt;&lt;property id=&quot;20148&quot; value=&quot;5&quot;/&gt;&lt;property id=&quot;20300&quot; value=&quot;Slide 1 - &amp;quot;Welcome! &amp;quot;&quot;/&gt;&lt;property id=&quot;20307&quot; value=&quot;906&quot;/&gt;&lt;/object&gt;&lt;object type=&quot;3&quot; unique_id=&quot;10005&quot;&gt;&lt;property id=&quot;20148&quot; value=&quot;5&quot;/&gt;&lt;property id=&quot;20300&quot; value=&quot;Slide 2&quot;/&gt;&lt;property id=&quot;20307&quot; value=&quot;900&quot;/&gt;&lt;/object&gt;&lt;object type=&quot;3&quot; unique_id=&quot;10006&quot;&gt;&lt;property id=&quot;20148&quot; value=&quot;5&quot;/&gt;&lt;property id=&quot;20300&quot; value=&quot;Slide 3 - &amp;quot;S&amp;#x0D;&amp;#x0A;I&amp;#x0D;&amp;#x0A;N&amp;#x0D;&amp;#x0A;G&amp;#x0D;&amp;#x0A;A&amp;#x0D;&amp;#x0A;P&amp;#x0D;&amp;#x0A;O&amp;#x0D;&amp;#x0A;R&amp;#x0D;&amp;#x0A;E&amp;quot;&quot;/&gt;&lt;property id=&quot;20307&quot; value=&quot;915&quot;/&gt;&lt;/object&gt;&lt;object type=&quot;3&quot; unique_id=&quot;10007&quot;&gt;&lt;property id=&quot;20148&quot; value=&quot;5&quot;/&gt;&lt;property id=&quot;20300&quot; value=&quot;Slide 4 - &amp;quot;National University of Singapore&amp;quot;&quot;/&gt;&lt;property id=&quot;20307&quot; value=&quot;920&quot;/&gt;&lt;/object&gt;&lt;object type=&quot;3&quot; unique_id=&quot;10008&quot;&gt;&lt;property id=&quot;20148&quot; value=&quot;5&quot;/&gt;&lt;property id=&quot;20300&quot; value=&quot;Slide 5 - &amp;quot;Facts About NUS&amp;quot;&quot;/&gt;&lt;property id=&quot;20307&quot; value=&quot;919&quot;/&gt;&lt;/object&gt;&lt;object type=&quot;3&quot; unique_id=&quot;10009&quot;&gt;&lt;property id=&quot;20148&quot; value=&quot;5&quot;/&gt;&lt;property id=&quot;20300&quot; value=&quot;Slide 7 - &amp;quot;Why National University of Singapore? &amp;quot;&quot;/&gt;&lt;property id=&quot;20307&quot; value=&quot;938&quot;/&gt;&lt;/object&gt;&lt;object type=&quot;3&quot; unique_id=&quot;10010&quot;&gt;&lt;property id=&quot;20148&quot; value=&quot;5&quot;/&gt;&lt;property id=&quot;20300&quot; value=&quot;Slide 8 - &amp;quot;Why NGS? &amp;quot;&quot;/&gt;&lt;property id=&quot;20307&quot; value=&quot;933&quot;/&gt;&lt;/object&gt;&lt;object type=&quot;3&quot; unique_id=&quot;10011&quot;&gt;&lt;property id=&quot;20148&quot; value=&quot;5&quot;/&gt;&lt;property id=&quot;20300&quot; value=&quot;Slide 9&quot;/&gt;&lt;property id=&quot;20307&quot; value=&quot;927&quot;/&gt;&lt;/object&gt;&lt;object type=&quot;3&quot; unique_id=&quot;10013&quot;&gt;&lt;property id=&quot;20148&quot; value=&quot;5&quot;/&gt;&lt;property id=&quot;20300&quot; value=&quot;Slide 14 - &amp;quot;NUS Graduate School Scholarship (NGSS)&amp;quot;&quot;/&gt;&lt;property id=&quot;20307&quot; value=&quot;884&quot;/&gt;&lt;/object&gt;&lt;object type=&quot;3&quot; unique_id=&quot;10014&quot;&gt;&lt;property id=&quot;20148&quot; value=&quot;5&quot;/&gt;&lt;property id=&quot;20300&quot; value=&quot;Slide 15 - &amp;quot;Typical/Average Cost of Living&amp;quot;&quot;/&gt;&lt;property id=&quot;20307&quot; value=&quot;909&quot;/&gt;&lt;/object&gt;&lt;object type=&quot;3&quot; unique_id=&quot;10015&quot;&gt;&lt;property id=&quot;20148&quot; value=&quot;5&quot;/&gt;&lt;property id=&quot;20300&quot; value=&quot;Slide 16 - &amp;quot;The NGS 2 + 2 Feature&amp;quot;&quot;/&gt;&lt;property id=&quot;20307&quot; value=&quot;893&quot;/&gt;&lt;/object&gt;&lt;object type=&quot;3&quot; unique_id=&quot;10016&quot;&gt;&lt;property id=&quot;20148&quot; value=&quot;5&quot;/&gt;&lt;property id=&quot;20300&quot; value=&quot;Slide 17&quot;/&gt;&lt;property id=&quot;20307&quot; value=&quot;894&quot;/&gt;&lt;/object&gt;&lt;object type=&quot;3&quot; unique_id=&quot;10017&quot;&gt;&lt;property id=&quot;20148&quot; value=&quot;5&quot;/&gt;&lt;property id=&quot;20300&quot; value=&quot;Slide 18&quot;/&gt;&lt;property id=&quot;20307&quot; value=&quot;895&quot;/&gt;&lt;/object&gt;&lt;object type=&quot;3&quot; unique_id=&quot;10018&quot;&gt;&lt;property id=&quot;20148&quot; value=&quot;5&quot;/&gt;&lt;property id=&quot;20300&quot; value=&quot;Slide 20 - &amp;quot;The NGS 2 + 2 Feature&amp;quot;&quot;/&gt;&lt;property id=&quot;20307&quot; value=&quot;896&quot;/&gt;&lt;/object&gt;&lt;object type=&quot;3&quot; unique_id=&quot;10019&quot;&gt;&lt;property id=&quot;20148&quot; value=&quot;5&quot;/&gt;&lt;property id=&quot;20300&quot; value=&quot;Slide 24&quot;/&gt;&lt;property id=&quot;20307&quot; value=&quot;921&quot;/&gt;&lt;/object&gt;&lt;object type=&quot;3&quot; unique_id=&quot;10021&quot;&gt;&lt;property id=&quot;20148&quot; value=&quot;5&quot;/&gt;&lt;property id=&quot;20300&quot; value=&quot;Slide 25 - &amp;quot;What’s Unique About NGSS?&amp;quot;&quot;/&gt;&lt;property id=&quot;20307&quot; value=&quot;899&quot;/&gt;&lt;/object&gt;&lt;object type=&quot;3&quot; unique_id=&quot;10023&quot;&gt;&lt;property id=&quot;20148&quot; value=&quot;5&quot;/&gt;&lt;property id=&quot;20300&quot; value=&quot;Slide 29 - &amp;quot;Broad Categorisation of &amp;#x0D;&amp;#x0A;NGS Research Areas (I)&amp;quot;&quot;/&gt;&lt;property id=&quot;20307&quot; value=&quot;912&quot;/&gt;&lt;/object&gt;&lt;object type=&quot;3&quot; unique_id=&quot;10024&quot;&gt;&lt;property id=&quot;20148&quot; value=&quot;5&quot;/&gt;&lt;property id=&quot;20300&quot; value=&quot;Slide 30&quot;/&gt;&lt;property id=&quot;20307&quot; value=&quot;913&quot;/&gt;&lt;/object&gt;&lt;object type=&quot;3&quot; unique_id=&quot;10025&quot;&gt;&lt;property id=&quot;20148&quot; value=&quot;5&quot;/&gt;&lt;property id=&quot;20300&quot; value=&quot;Slide 32 - &amp;quot;Networked Groups I&amp;quot;&quot;/&gt;&lt;property id=&quot;20307&quot; value=&quot;929&quot;/&gt;&lt;/object&gt;&lt;object type=&quot;3&quot; unique_id=&quot;10026&quot;&gt;&lt;property id=&quot;20148&quot; value=&quot;5&quot;/&gt;&lt;property id=&quot;20300&quot; value=&quot;Slide 33 - &amp;quot;Networked Groups II&amp;quot;&quot;/&gt;&lt;property id=&quot;20307&quot; value=&quot;930&quot;/&gt;&lt;/object&gt;&lt;object type=&quot;3&quot; unique_id=&quot;10027&quot;&gt;&lt;property id=&quot;20148&quot; value=&quot;5&quot;/&gt;&lt;property id=&quot;20300&quot; value=&quot;Slide 34 - &amp;quot;Networked Group III&amp;quot;&quot;/&gt;&lt;property id=&quot;20307&quot; value=&quot;931&quot;/&gt;&lt;/object&gt;&lt;object type=&quot;3&quot; unique_id=&quot;10028&quot;&gt;&lt;property id=&quot;20148&quot; value=&quot;5&quot;/&gt;&lt;property id=&quot;20300&quot; value=&quot;Slide 36 - &amp;quot;Networked Group IV – Latest&amp;quot;&quot;/&gt;&lt;property id=&quot;20307&quot; value=&quot;932&quot;/&gt;&lt;/object&gt;&lt;object type=&quot;3&quot; unique_id=&quot;10029&quot;&gt;&lt;property id=&quot;20148&quot; value=&quot;5&quot;/&gt;&lt;property id=&quot;20300&quot; value=&quot;Slide 37 - &amp;quot;Components of NGS PhD Programme&amp;quot;&quot;/&gt;&lt;property id=&quot;20307&quot; value=&quot;886&quot;/&gt;&lt;/object&gt;&lt;object type=&quot;3&quot; unique_id=&quot;10030&quot;&gt;&lt;property id=&quot;20148&quot; value=&quot;5&quot;/&gt;&lt;property id=&quot;20300&quot; value=&quot;Slide 38 - &amp;quot;Samples of Coursework Modules (Evolving)&amp;quot;&quot;/&gt;&lt;property id=&quot;20307&quot; value=&quot;887&quot;/&gt;&lt;/object&gt;&lt;object type=&quot;3&quot; unique_id=&quot;10031&quot;&gt;&lt;property id=&quot;20148&quot; value=&quot;5&quot;/&gt;&lt;property id=&quot;20300&quot; value=&quot;Slide 39 - &amp;quot;NGS looks for students who:&amp;#x0D;&amp;#x0A;&amp;quot;&quot;/&gt;&lt;property id=&quot;20307&quot; value=&quot;888&quot;/&gt;&lt;/object&gt;&lt;object type=&quot;3&quot; unique_id=&quot;10032&quot;&gt;&lt;property id=&quot;20148&quot; value=&quot;5&quot;/&gt;&lt;property id=&quot;20300&quot; value=&quot;Slide 40 - &amp;quot;Who does NGS accept?&amp;quot;&quot;/&gt;&lt;property id=&quot;20307&quot; value=&quot;889&quot;/&gt;&lt;/object&gt;&lt;object type=&quot;3&quot; unique_id=&quot;10033&quot;&gt;&lt;property id=&quot;20148&quot; value=&quot;5&quot;/&gt;&lt;property id=&quot;20300&quot; value=&quot;Slide 41 - &amp;quot;NGS selection criteria of students&amp;quot;&quot;/&gt;&lt;property id=&quot;20307&quot; value=&quot;910&quot;/&gt;&lt;/object&gt;&lt;object type=&quot;3&quot; unique_id=&quot;10039&quot;&gt;&lt;property id=&quot;20148&quot; value=&quot;5&quot;/&gt;&lt;property id=&quot;20300&quot; value=&quot;Slide 42&quot;/&gt;&lt;property id=&quot;20307&quot; value=&quot;911&quot;/&gt;&lt;/object&gt;&lt;object type=&quot;3&quot; unique_id=&quot;10314&quot;&gt;&lt;property id=&quot;20148&quot; value=&quot;5&quot;/&gt;&lt;property id=&quot;20300&quot; value=&quot;Slide 10&quot;/&gt;&lt;property id=&quot;20307&quot; value=&quot;940&quot;/&gt;&lt;/object&gt;&lt;object type=&quot;3&quot; unique_id=&quot;10315&quot;&gt;&lt;property id=&quot;20148&quot; value=&quot;5&quot;/&gt;&lt;property id=&quot;20300&quot; value=&quot;Slide 11 - &amp;quot;Our Philosophy&amp;quot;&quot;/&gt;&lt;property id=&quot;20307&quot; value=&quot;941&quot;/&gt;&lt;/object&gt;&lt;object type=&quot;3&quot; unique_id=&quot;10316&quot;&gt;&lt;property id=&quot;20148&quot; value=&quot;5&quot;/&gt;&lt;property id=&quot;20300&quot; value=&quot;Slide 12 - &amp;quot;Graduate Programmes under NGS’ Umbrella&amp;quot;&quot;/&gt;&lt;property id=&quot;20307&quot; value=&quot;942&quot;/&gt;&lt;/object&gt;&lt;object type=&quot;3&quot; unique_id=&quot;10317&quot;&gt;&lt;property id=&quot;20148&quot; value=&quot;5&quot;/&gt;&lt;property id=&quot;20300&quot; value=&quot;Slide 13 - &amp;quot;Regular PhD Programme &amp;quot;&quot;/&gt;&lt;property id=&quot;20307&quot; value=&quot;943&quot;/&gt;&lt;/object&gt;&lt;object type=&quot;3&quot; unique_id=&quot;10360&quot;&gt;&lt;property id=&quot;20148&quot; value=&quot;5&quot;/&gt;&lt;property id=&quot;20300&quot; value=&quot;Slide 6 - &amp;quot;Why National &amp;#x0D;&amp;#x0A;University of &amp;#x0D;&amp;#x0A;Singapore?&amp;quot;&quot;/&gt;&lt;property id=&quot;20307&quot; value=&quot;957&quot;/&gt;&lt;/object&gt;&lt;object type=&quot;3&quot; unique_id=&quot;10361&quot;&gt;&lt;property id=&quot;20148&quot; value=&quot;5&quot;/&gt;&lt;property id=&quot;20300&quot; value=&quot;Slide 19&quot;/&gt;&lt;property id=&quot;20307&quot; value=&quot;956&quot;/&gt;&lt;/object&gt;&lt;object type=&quot;3&quot; unique_id=&quot;10362&quot;&gt;&lt;property id=&quot;20148&quot; value=&quot;5&quot;/&gt;&lt;property id=&quot;20300&quot; value=&quot;Slide 21 - &amp;quot;NUS PhD-MBA I&amp;quot;&quot;/&gt;&lt;property id=&quot;20307&quot; value=&quot;945&quot;/&gt;&lt;/object&gt;&lt;object type=&quot;3&quot; unique_id=&quot;10363&quot;&gt;&lt;property id=&quot;20148&quot; value=&quot;5&quot;/&gt;&lt;property id=&quot;20300&quot; value=&quot;Slide 22 - &amp;quot;NUS PhD-MBA II&amp;quot;&quot;/&gt;&lt;property id=&quot;20307&quot; value=&quot;946&quot;/&gt;&lt;/object&gt;&lt;object type=&quot;3&quot; unique_id=&quot;10364&quot;&gt;&lt;property id=&quot;20148&quot; value=&quot;5&quot;/&gt;&lt;property id=&quot;20300&quot; value=&quot;Slide 23 - &amp;quot;NUS PhD-MBA III&amp;quot;&quot;/&gt;&lt;property id=&quot;20307&quot; value=&quot;947&quot;/&gt;&lt;/object&gt;&lt;object type=&quot;3&quot; unique_id=&quot;10365&quot;&gt;&lt;property id=&quot;20148&quot; value=&quot;5&quot;/&gt;&lt;property id=&quot;20300&quot; value=&quot;Slide 26&quot;/&gt;&lt;property id=&quot;20307&quot; value=&quot;948&quot;/&gt;&lt;/object&gt;&lt;object type=&quot;3&quot; unique_id=&quot;10366&quot;&gt;&lt;property id=&quot;20148&quot; value=&quot;5&quot;/&gt;&lt;property id=&quot;20300&quot; value=&quot;Slide 27 - &amp;quot;A*STAR Research Institutes – &amp;#x0D;&amp;#x0A;Bio-medical Research &amp;quot;&quot;/&gt;&lt;property id=&quot;20307&quot; value=&quot;949&quot;/&gt;&lt;/object&gt;&lt;object type=&quot;3&quot; unique_id=&quot;10367&quot;&gt;&lt;property id=&quot;20148&quot; value=&quot;5&quot;/&gt;&lt;property id=&quot;20300&quot; value=&quot;Slide 28 - &amp;quot;A*STAR Research Institutes – &amp;#x0D;&amp;#x0A;Science and Engineering Research &amp;quot;&quot;/&gt;&lt;property id=&quot;20307&quot; value=&quot;950&quot;/&gt;&lt;/object&gt;&lt;object type=&quot;3&quot; unique_id=&quot;10368&quot;&gt;&lt;property id=&quot;20148&quot; value=&quot;5&quot;/&gt;&lt;property id=&quot;20300&quot; value=&quot;Slide 31 - &amp;quot;Special Cross-disciplinary Research &amp;#x0D;&amp;#x0A;Networked Groups&amp;quot;&quot;/&gt;&lt;property id=&quot;20307&quot; value=&quot;951&quot;/&gt;&lt;/object&gt;&lt;object type=&quot;3&quot; unique_id=&quot;10369&quot;&gt;&lt;property id=&quot;20148&quot; value=&quot;5&quot;/&gt;&lt;property id=&quot;20300&quot; value=&quot;Slide 35 - &amp;quot;Networked Group IV - New&amp;quot;&quot;/&gt;&lt;property id=&quot;20307&quot; value=&quot;952&quot;/&gt;&lt;/object&gt;&lt;object type=&quot;3&quot; unique_id=&quot;10370&quot;&gt;&lt;property id=&quot;20148&quot; value=&quot;5&quot;/&gt;&lt;property id=&quot;20300&quot; value=&quot;Slide 43&quot;/&gt;&lt;property id=&quot;20307&quot; value=&quot;955&quot;/&gt;&lt;/object&gt;&lt;object type=&quot;3&quot; unique_id=&quot;10371&quot;&gt;&lt;property id=&quot;20148&quot; value=&quot;5&quot;/&gt;&lt;property id=&quot;20300&quot; value=&quot;Slide 44 - &amp;quot;Q &amp;amp; A&amp;quot;&quot;/&gt;&lt;property id=&quot;20307&quot; value=&quot;953&quot;/&gt;&lt;/object&gt;&lt;object type=&quot;3&quot; unique_id=&quot;10372&quot;&gt;&lt;property id=&quot;20148&quot; value=&quot;5&quot;/&gt;&lt;property id=&quot;20300&quot; value=&quot;Slide 45 - &amp;quot;Thank you &amp;#x0D;&amp;#x0A;for Coming&amp;quot;&quot;/&gt;&lt;property id=&quot;20307&quot; value=&quot;954&quot;/&gt;&lt;/object&gt;&lt;/object&gt;&lt;/object&gt;&lt;/database&gt;"/>
  <p:tag name="SECTOMILLISECCONVERTED" val="1"/>
</p:tagLst>
</file>

<file path=ppt/theme/theme1.xml><?xml version="1.0" encoding="utf-8"?>
<a:theme xmlns:a="http://schemas.openxmlformats.org/drawingml/2006/main" name="Custom Design">
  <a:themeElements>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latin typeface="Arial" charset="0"/>
          </a:defRPr>
        </a:defPPr>
      </a:lstStyle>
    </a:lnDef>
  </a:objectDefaults>
  <a:extraClrSchemeLst>
    <a:extraClrScheme>
      <a:clrScheme name="Custom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Custom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Custom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Custom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Custom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Custom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Custom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Custom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Custom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Custom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Custom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Custom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15345</TotalTime>
  <Words>1865</Words>
  <Application>Microsoft Office PowerPoint</Application>
  <PresentationFormat>On-screen Show (4:3)</PresentationFormat>
  <Paragraphs>332</Paragraphs>
  <Slides>46</Slides>
  <Notes>26</Notes>
  <HiddenSlides>0</HiddenSlides>
  <MMClips>0</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46</vt:i4>
      </vt:variant>
    </vt:vector>
  </HeadingPairs>
  <TitlesOfParts>
    <vt:vector size="48" baseType="lpstr">
      <vt:lpstr>Custom Design</vt:lpstr>
      <vt:lpstr>Image</vt:lpstr>
      <vt:lpstr>Welcome! </vt:lpstr>
      <vt:lpstr>Self Introduction</vt:lpstr>
      <vt:lpstr>PowerPoint Presentation</vt:lpstr>
      <vt:lpstr>S I N G A P O R E</vt:lpstr>
      <vt:lpstr>National University of Singapore</vt:lpstr>
      <vt:lpstr>Quick Facts About NUS</vt:lpstr>
      <vt:lpstr>Quick Facts About NUS</vt:lpstr>
      <vt:lpstr>A Snapshot of NUS Research Status</vt:lpstr>
      <vt:lpstr>Why National University of Singapore? </vt:lpstr>
      <vt:lpstr>Why NGS? </vt:lpstr>
      <vt:lpstr>PowerPoint Presentation</vt:lpstr>
      <vt:lpstr>PowerPoint Presentation</vt:lpstr>
      <vt:lpstr>Our Philosophy</vt:lpstr>
      <vt:lpstr>What’s Unique About NGS?</vt:lpstr>
      <vt:lpstr>About NGS Research</vt:lpstr>
      <vt:lpstr>PowerPoint Presentation</vt:lpstr>
      <vt:lpstr>Broad Categorisation of  NGS Research Areas (I)</vt:lpstr>
      <vt:lpstr>Broad Categorisation of  NGS Research Areas (II)</vt:lpstr>
      <vt:lpstr>Special Cross-disciplinary Research  Networked Groups</vt:lpstr>
      <vt:lpstr>Networked Groups</vt:lpstr>
      <vt:lpstr>Networked Groups</vt:lpstr>
      <vt:lpstr>Networked Groups</vt:lpstr>
      <vt:lpstr>Networked Groups</vt:lpstr>
      <vt:lpstr>Networked Groups</vt:lpstr>
      <vt:lpstr>A*STAR Research Institutes –  Bio-medical Research </vt:lpstr>
      <vt:lpstr>A*STAR Research Institutes –  Science and Engineering Research </vt:lpstr>
      <vt:lpstr>PowerPoint Presentation</vt:lpstr>
      <vt:lpstr>Graduate Programmes under NGS’ Umbrella</vt:lpstr>
      <vt:lpstr>Regular PhD Programme </vt:lpstr>
      <vt:lpstr>NUS Graduate School Scholarship (NGSS)</vt:lpstr>
      <vt:lpstr>Typical/Average Cost of Living</vt:lpstr>
      <vt:lpstr>The NGS 2 + 2 Feature</vt:lpstr>
      <vt:lpstr>PowerPoint Presentation</vt:lpstr>
      <vt:lpstr>PowerPoint Presentation</vt:lpstr>
      <vt:lpstr>PowerPoint Presentation</vt:lpstr>
      <vt:lpstr>The NGS 2 + 2 Feature</vt:lpstr>
      <vt:lpstr>Components of NGS PhD Programme</vt:lpstr>
      <vt:lpstr>What kind of students are we looking for?</vt:lpstr>
      <vt:lpstr>PowerPoint Presentation</vt:lpstr>
      <vt:lpstr>NGS selection criteria of students</vt:lpstr>
      <vt:lpstr>PowerPoint Presentation</vt:lpstr>
      <vt:lpstr>PowerPoint Presentation</vt:lpstr>
      <vt:lpstr>Q &amp; A</vt:lpstr>
      <vt:lpstr>Thank you  for Coming</vt:lpstr>
      <vt:lpstr>For infor only </vt:lpstr>
      <vt:lpstr>TOEFL/IELTS</vt:lpstr>
    </vt:vector>
  </TitlesOfParts>
  <Company>National University of Singapore</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NUS</dc:creator>
  <cp:lastModifiedBy>Andrew Nee Yeh Ching (ME Dept)</cp:lastModifiedBy>
  <cp:revision>2818</cp:revision>
  <dcterms:created xsi:type="dcterms:W3CDTF">2001-07-31T09:05:05Z</dcterms:created>
  <dcterms:modified xsi:type="dcterms:W3CDTF">2012-09-18T10:56:46Z</dcterms:modified>
</cp:coreProperties>
</file>